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23"/>
  </p:notesMasterIdLst>
  <p:sldIdLst>
    <p:sldId id="283" r:id="rId3"/>
    <p:sldId id="258" r:id="rId4"/>
    <p:sldId id="286" r:id="rId5"/>
    <p:sldId id="321" r:id="rId6"/>
    <p:sldId id="257" r:id="rId7"/>
    <p:sldId id="292" r:id="rId8"/>
    <p:sldId id="289" r:id="rId9"/>
    <p:sldId id="291" r:id="rId10"/>
    <p:sldId id="285" r:id="rId11"/>
    <p:sldId id="298" r:id="rId12"/>
    <p:sldId id="299" r:id="rId13"/>
    <p:sldId id="300" r:id="rId14"/>
    <p:sldId id="304" r:id="rId15"/>
    <p:sldId id="305" r:id="rId16"/>
    <p:sldId id="308" r:id="rId17"/>
    <p:sldId id="315" r:id="rId18"/>
    <p:sldId id="316" r:id="rId19"/>
    <p:sldId id="272" r:id="rId20"/>
    <p:sldId id="323" r:id="rId21"/>
    <p:sldId id="322" r:id="rId22"/>
  </p:sldIdLst>
  <p:sldSz cx="9144000" cy="5143500" type="screen16x9"/>
  <p:notesSz cx="6858000" cy="9144000"/>
  <p:embeddedFontLst>
    <p:embeddedFont>
      <p:font typeface="Roboto"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58"/>
            <p14:sldId id="286"/>
            <p14:sldId id="321"/>
            <p14:sldId id="257"/>
            <p14:sldId id="292"/>
            <p14:sldId id="289"/>
            <p14:sldId id="291"/>
            <p14:sldId id="285"/>
            <p14:sldId id="298"/>
            <p14:sldId id="299"/>
            <p14:sldId id="300"/>
            <p14:sldId id="304"/>
            <p14:sldId id="305"/>
            <p14:sldId id="308"/>
            <p14:sldId id="315"/>
            <p14:sldId id="316"/>
            <p14:sldId id="27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varScale="1">
        <p:scale>
          <a:sx n="219" d="100"/>
          <a:sy n="219" d="100"/>
        </p:scale>
        <p:origin x="132" y="120"/>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font" Target="fonts/font11.fntdata"/><Relationship Id="rId50"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0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243930"/>
          </a:xfrm>
          <a:prstGeom prst="rect">
            <a:avLst/>
          </a:prstGeom>
        </p:spPr>
        <p:txBody>
          <a:bodyPr vert="horz" wrap="square" lIns="0" tIns="12700" rIns="0" bIns="0" rtlCol="0">
            <a:spAutoFit/>
          </a:bodyPr>
          <a:lstStyle/>
          <a:p>
            <a:pPr marL="0" lvl="0" indent="0" algn="ctr">
              <a:lnSpc>
                <a:spcPct val="100000"/>
              </a:lnSpc>
              <a:buClr>
                <a:srgbClr val="CC0000"/>
              </a:buClr>
              <a:buSzPts val="4200"/>
              <a:buNone/>
            </a:pPr>
            <a:r>
              <a:rPr lang="en-US" sz="4000" b="1" dirty="0">
                <a:solidFill>
                  <a:schemeClr val="accent5">
                    <a:lumMod val="50000"/>
                  </a:schemeClr>
                </a:solidFill>
                <a:latin typeface="+mn-lt"/>
              </a:rPr>
              <a:t>An automated comment analysis project for GitHub and </a:t>
            </a:r>
            <a:r>
              <a:rPr lang="en-US" sz="4000" b="1" dirty="0" err="1">
                <a:solidFill>
                  <a:schemeClr val="accent5">
                    <a:lumMod val="50000"/>
                  </a:schemeClr>
                </a:solidFill>
                <a:latin typeface="+mn-lt"/>
              </a:rPr>
              <a:t>playstore</a:t>
            </a:r>
            <a:endParaRPr lang="en-US" sz="4000" b="1" i="0" dirty="0">
              <a:solidFill>
                <a:schemeClr val="accent5">
                  <a:lumMod val="50000"/>
                </a:schemeClr>
              </a:solidFill>
              <a:effectLst/>
              <a:latin typeface="+mn-lt"/>
            </a:endParaRP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46005" y="276553"/>
            <a:ext cx="2908264" cy="1351949"/>
          </a:xfrm>
          <a:prstGeom prst="rect">
            <a:avLst/>
          </a:prstGeom>
          <a:ln>
            <a:solidFill>
              <a:schemeClr val="tx2"/>
            </a:solidFill>
          </a:ln>
          <a:effectLst/>
        </p:spPr>
      </p:pic>
      <p:sp>
        <p:nvSpPr>
          <p:cNvPr id="7" name="object 7"/>
          <p:cNvSpPr txBox="1"/>
          <p:nvPr/>
        </p:nvSpPr>
        <p:spPr>
          <a:xfrm>
            <a:off x="2358751" y="4585795"/>
            <a:ext cx="3625310" cy="407804"/>
          </a:xfrm>
          <a:prstGeom prst="rect">
            <a:avLst/>
          </a:prstGeom>
        </p:spPr>
        <p:txBody>
          <a:bodyPr vert="horz" wrap="square" lIns="0" tIns="12700" rIns="0" bIns="0" rtlCol="0">
            <a:spAutoFit/>
          </a:bodyPr>
          <a:lstStyle/>
          <a:p>
            <a:pPr algn="ctr">
              <a:lnSpc>
                <a:spcPct val="100000"/>
              </a:lnSpc>
              <a:spcBef>
                <a:spcPts val="100"/>
              </a:spcBef>
            </a:pPr>
            <a:endParaRPr lang="en-US" sz="800" dirty="0" smtClean="0">
              <a:solidFill>
                <a:schemeClr val="accent3">
                  <a:lumMod val="60000"/>
                  <a:lumOff val="40000"/>
                </a:schemeClr>
              </a:solidFill>
              <a:latin typeface="Verdana"/>
              <a:cs typeface="Verdana"/>
            </a:endParaRPr>
          </a:p>
          <a:p>
            <a:pPr algn="ctr">
              <a:lnSpc>
                <a:spcPct val="100000"/>
              </a:lnSpc>
              <a:spcBef>
                <a:spcPts val="100"/>
              </a:spcBef>
            </a:pPr>
            <a:r>
              <a:rPr lang="en-US" sz="800" dirty="0" smtClean="0">
                <a:solidFill>
                  <a:schemeClr val="accent3">
                    <a:lumMod val="60000"/>
                    <a:lumOff val="40000"/>
                  </a:schemeClr>
                </a:solidFill>
                <a:latin typeface="Verdana"/>
                <a:cs typeface="Verdana"/>
              </a:rPr>
              <a:t>University </a:t>
            </a:r>
            <a:r>
              <a:rPr lang="en-US" sz="800" dirty="0" smtClean="0">
                <a:solidFill>
                  <a:schemeClr val="accent3">
                    <a:lumMod val="60000"/>
                    <a:lumOff val="40000"/>
                  </a:schemeClr>
                </a:solidFill>
                <a:latin typeface="Verdana"/>
                <a:cs typeface="Verdana"/>
              </a:rPr>
              <a:t>of </a:t>
            </a:r>
            <a:r>
              <a:rPr lang="en-US" sz="800" dirty="0">
                <a:solidFill>
                  <a:schemeClr val="accent3">
                    <a:lumMod val="60000"/>
                    <a:lumOff val="40000"/>
                  </a:schemeClr>
                </a:solidFill>
                <a:latin typeface="Verdana"/>
                <a:cs typeface="Verdana"/>
              </a:rPr>
              <a:t>C</a:t>
            </a:r>
            <a:r>
              <a:rPr lang="en-US" sz="800" dirty="0" smtClean="0">
                <a:solidFill>
                  <a:schemeClr val="accent3">
                    <a:lumMod val="60000"/>
                    <a:lumOff val="40000"/>
                  </a:schemeClr>
                </a:solidFill>
                <a:latin typeface="Verdana"/>
                <a:cs typeface="Verdana"/>
              </a:rPr>
              <a:t>incinnati</a:t>
            </a:r>
            <a:r>
              <a:rPr lang="en-US" sz="800" dirty="0" smtClean="0">
                <a:solidFill>
                  <a:schemeClr val="accent3">
                    <a:lumMod val="60000"/>
                    <a:lumOff val="40000"/>
                  </a:schemeClr>
                </a:solidFill>
                <a:latin typeface="Verdana"/>
                <a:cs typeface="Verdana"/>
              </a:rPr>
              <a:t> </a:t>
            </a:r>
            <a:endParaRPr lang="en-US" sz="800" dirty="0" smtClean="0">
              <a:solidFill>
                <a:schemeClr val="accent3">
                  <a:lumMod val="60000"/>
                  <a:lumOff val="40000"/>
                </a:schemeClr>
              </a:solidFill>
              <a:latin typeface="Verdana"/>
              <a:cs typeface="Verdana"/>
            </a:endParaRPr>
          </a:p>
          <a:p>
            <a:pPr algn="ctr">
              <a:lnSpc>
                <a:spcPct val="100000"/>
              </a:lnSpc>
              <a:spcBef>
                <a:spcPts val="100"/>
              </a:spcBef>
            </a:pPr>
            <a:r>
              <a:rPr lang="en-US" sz="800" dirty="0" smtClean="0">
                <a:solidFill>
                  <a:schemeClr val="accent3">
                    <a:lumMod val="60000"/>
                    <a:lumOff val="40000"/>
                  </a:schemeClr>
                </a:solidFill>
                <a:latin typeface="Verdana"/>
                <a:cs typeface="Verdana"/>
              </a:rPr>
              <a:t>Advanced software engineering</a:t>
            </a:r>
            <a:r>
              <a:rPr lang="en-US" sz="800" dirty="0" smtClean="0">
                <a:solidFill>
                  <a:schemeClr val="accent3">
                    <a:lumMod val="60000"/>
                    <a:lumOff val="40000"/>
                  </a:schemeClr>
                </a:solidFill>
                <a:latin typeface="Verdana"/>
                <a:cs typeface="Verdana"/>
              </a:rPr>
              <a:t> </a:t>
            </a:r>
            <a:endParaRPr lang="en-US" sz="800" dirty="0" smtClean="0">
              <a:solidFill>
                <a:schemeClr val="accent3">
                  <a:lumMod val="60000"/>
                  <a:lumOff val="40000"/>
                </a:schemeClr>
              </a:solidFill>
              <a:latin typeface="Verdana"/>
              <a:cs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mn-lt"/>
              </a:rPr>
              <a:t>Paid </a:t>
            </a:r>
            <a:r>
              <a:rPr kumimoji="0" lang="en-US" altLang="en-US" sz="2400" b="1" i="0" u="none" strike="noStrike" cap="none" normalizeH="0" baseline="0" dirty="0">
                <a:ln>
                  <a:noFill/>
                </a:ln>
                <a:solidFill>
                  <a:schemeClr val="tx1"/>
                </a:solidFill>
                <a:effectLst/>
                <a:latin typeface="+mn-lt"/>
              </a:rPr>
              <a:t>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82549" y="1100205"/>
            <a:ext cx="3425825" cy="2923877"/>
          </a:xfrm>
          <a:prstGeom prst="rect">
            <a:avLst/>
          </a:prstGeom>
          <a:noFill/>
        </p:spPr>
        <p:txBody>
          <a:bodyPr wrap="square">
            <a:spAutoFit/>
          </a:bodyPr>
          <a:lstStyle/>
          <a:p>
            <a:pPr marL="377190" marR="84455" indent="-285750" algn="just">
              <a:buFont typeface="Wingdings" panose="05000000000000000000" pitchFamily="2" charset="2"/>
              <a:buChar char="§"/>
            </a:pPr>
            <a:r>
              <a:rPr lang="en-US" dirty="0"/>
              <a:t>When comparing the both plots, people are showing more interest on free apps like art &amp; design. And The number of free apps are more than </a:t>
            </a:r>
            <a:r>
              <a:rPr lang="en-US" dirty="0" smtClean="0"/>
              <a:t>10000</a:t>
            </a:r>
          </a:p>
          <a:p>
            <a:pPr marL="91440" marR="84455" algn="just"/>
            <a:endParaRPr lang="en-US" dirty="0"/>
          </a:p>
          <a:p>
            <a:endParaRPr lang="en-US" dirty="0"/>
          </a:p>
          <a:p>
            <a:pPr marL="285750" indent="-285750">
              <a:buFont typeface="Wingdings" panose="05000000000000000000" pitchFamily="2" charset="2"/>
              <a:buChar char="§"/>
            </a:pPr>
            <a:r>
              <a:rPr lang="en-US" dirty="0" smtClean="0"/>
              <a:t> When </a:t>
            </a:r>
            <a:r>
              <a:rPr lang="en-US" dirty="0"/>
              <a:t>it’s coming, commercial people </a:t>
            </a:r>
            <a:r>
              <a:rPr lang="en-US" dirty="0" smtClean="0"/>
              <a:t>  are </a:t>
            </a:r>
            <a:r>
              <a:rPr lang="en-US" dirty="0"/>
              <a:t>preferring apps like Business, communication and Personalization and the number of paid apps are less than free apps. </a:t>
            </a:r>
          </a:p>
          <a:p>
            <a:pPr marL="91440" marR="84455" algn="just">
              <a:lnSpc>
                <a:spcPct val="100000"/>
              </a:lnSpc>
            </a:pP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pic>
        <p:nvPicPr>
          <p:cNvPr id="9" name="Picture 8" descr="C:\Users\Rock\AppData\Local\Microsoft\Windows\INetCache\Content.MSO\90AA7A90.tmp"/>
          <p:cNvPicPr/>
          <p:nvPr/>
        </p:nvPicPr>
        <p:blipFill>
          <a:blip r:embed="rId3">
            <a:extLst>
              <a:ext uri="{28A0092B-C50C-407E-A947-70E740481C1C}">
                <a14:useLocalDpi xmlns:a14="http://schemas.microsoft.com/office/drawing/2010/main" val="0"/>
              </a:ext>
            </a:extLst>
          </a:blip>
          <a:srcRect/>
          <a:stretch>
            <a:fillRect/>
          </a:stretch>
        </p:blipFill>
        <p:spPr bwMode="auto">
          <a:xfrm>
            <a:off x="3750856" y="1149530"/>
            <a:ext cx="4946106" cy="2664641"/>
          </a:xfrm>
          <a:prstGeom prst="rect">
            <a:avLst/>
          </a:prstGeom>
          <a:noFill/>
          <a:ln>
            <a:noFill/>
          </a:ln>
        </p:spPr>
      </p:pic>
    </p:spTree>
    <p:extLst>
      <p:ext uri="{BB962C8B-B14F-4D97-AF65-F5344CB8AC3E}">
        <p14:creationId xmlns:p14="http://schemas.microsoft.com/office/powerpoint/2010/main" val="30771948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734B8-5FB3-0571-6813-D9AFCFC25E8E}"/>
              </a:ext>
            </a:extLst>
          </p:cNvPr>
          <p:cNvSpPr txBox="1"/>
          <p:nvPr/>
        </p:nvSpPr>
        <p:spPr>
          <a:xfrm>
            <a:off x="792953" y="242512"/>
            <a:ext cx="7094109" cy="830997"/>
          </a:xfrm>
          <a:prstGeom prst="rect">
            <a:avLst/>
          </a:prstGeom>
          <a:noFill/>
        </p:spPr>
        <p:txBody>
          <a:bodyPr wrap="square">
            <a:spAutoFit/>
          </a:bodyPr>
          <a:lstStyle/>
          <a:p>
            <a:r>
              <a:rPr lang="en-US" sz="2400" b="1" dirty="0">
                <a:solidFill>
                  <a:schemeClr val="tx1"/>
                </a:solidFill>
              </a:rPr>
              <a:t>Top 10 Highest rating Apps in google play store in terms of categories</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425224" y="1640840"/>
            <a:ext cx="3200709" cy="1323439"/>
          </a:xfrm>
          <a:prstGeom prst="rect">
            <a:avLst/>
          </a:prstGeom>
          <a:noFill/>
        </p:spPr>
        <p:txBody>
          <a:bodyPr wrap="square">
            <a:spAutoFit/>
          </a:bodyPr>
          <a:lstStyle/>
          <a:p>
            <a:pPr marL="285750" indent="-285750">
              <a:buFont typeface="Wingdings" panose="05000000000000000000" pitchFamily="2" charset="2"/>
              <a:buChar char="§"/>
            </a:pPr>
            <a:r>
              <a:rPr lang="en-US" sz="1600" dirty="0" smtClean="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Categories </a:t>
            </a:r>
            <a:r>
              <a:rPr lang="en-US" sz="16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like Games, Business, and Family are having comparatively more amount of apps count. </a:t>
            </a:r>
            <a:r>
              <a:rPr lang="en-US" sz="1600" dirty="0" smtClean="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We can see the data for our reference.</a:t>
            </a:r>
            <a:endParaRPr lang="en-IN" sz="16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object 13">
            <a:extLst>
              <a:ext uri="{FF2B5EF4-FFF2-40B4-BE49-F238E27FC236}">
                <a16:creationId xmlns:a16="http://schemas.microsoft.com/office/drawing/2014/main" id="{D0E916F3-825F-956B-B73F-24DCFA1A32D5}"/>
              </a:ext>
            </a:extLst>
          </p:cNvPr>
          <p:cNvSpPr/>
          <p:nvPr/>
        </p:nvSpPr>
        <p:spPr>
          <a:xfrm>
            <a:off x="207510" y="358627"/>
            <a:ext cx="513258" cy="506273"/>
          </a:xfrm>
          <a:prstGeom prst="rect">
            <a:avLst/>
          </a:prstGeom>
          <a:blipFill>
            <a:blip r:embed="rId3" cstate="print"/>
            <a:stretch>
              <a:fillRect/>
            </a:stretch>
          </a:blipFill>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3967117" y="1481247"/>
            <a:ext cx="4499897" cy="2656412"/>
          </a:xfrm>
          <a:prstGeom prst="rect">
            <a:avLst/>
          </a:prstGeom>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0675" y="917303"/>
            <a:ext cx="6592150" cy="3718560"/>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816667"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303409"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7014414" y="1747481"/>
            <a:ext cx="2027295" cy="1815882"/>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Calibri" panose="020F0502020204030204" pitchFamily="34" charset="0"/>
                <a:ea typeface="Calibri" panose="020F0502020204030204" pitchFamily="34" charset="0"/>
                <a:cs typeface="Calibri" panose="020F0502020204030204" pitchFamily="34" charset="0"/>
              </a:rPr>
              <a:t>This graph </a:t>
            </a:r>
            <a:r>
              <a:rPr lang="en-US" sz="1400" spc="15" dirty="0">
                <a:solidFill>
                  <a:srgbClr val="124F5C"/>
                </a:solidFill>
                <a:latin typeface="Calibri" panose="020F0502020204030204" pitchFamily="34" charset="0"/>
                <a:ea typeface="Calibri" panose="020F0502020204030204" pitchFamily="34" charset="0"/>
                <a:cs typeface="Calibri" panose="020F0502020204030204" pitchFamily="34" charset="0"/>
              </a:rPr>
              <a:t>shows </a:t>
            </a:r>
            <a:r>
              <a:rPr lang="en-US" sz="1400" spc="30" dirty="0">
                <a:solidFill>
                  <a:srgbClr val="124F5C"/>
                </a:solidFill>
                <a:latin typeface="Calibri" panose="020F0502020204030204" pitchFamily="34" charset="0"/>
                <a:ea typeface="Calibri" panose="020F0502020204030204" pitchFamily="34" charset="0"/>
                <a:cs typeface="Calibri" panose="020F0502020204030204" pitchFamily="34" charset="0"/>
              </a:rPr>
              <a:t>the </a:t>
            </a:r>
            <a:r>
              <a:rPr lang="en-US" sz="1400" spc="40" dirty="0">
                <a:solidFill>
                  <a:srgbClr val="124F5C"/>
                </a:solidFill>
                <a:latin typeface="Calibri" panose="020F0502020204030204" pitchFamily="34" charset="0"/>
                <a:ea typeface="Calibri" panose="020F0502020204030204" pitchFamily="34" charset="0"/>
                <a:cs typeface="Calibri" panose="020F0502020204030204" pitchFamily="34" charset="0"/>
              </a:rPr>
              <a:t>top </a:t>
            </a:r>
            <a:r>
              <a:rPr lang="en-US" sz="1400" spc="5" dirty="0">
                <a:solidFill>
                  <a:srgbClr val="124F5C"/>
                </a:solidFill>
                <a:latin typeface="Calibri" panose="020F0502020204030204" pitchFamily="34" charset="0"/>
                <a:ea typeface="Calibri" panose="020F0502020204030204" pitchFamily="34" charset="0"/>
                <a:cs typeface="Calibri" panose="020F0502020204030204" pitchFamily="34" charset="0"/>
              </a:rPr>
              <a:t>installed  </a:t>
            </a:r>
            <a:r>
              <a:rPr lang="en-US" sz="1400" spc="20" dirty="0">
                <a:solidFill>
                  <a:srgbClr val="124F5C"/>
                </a:solidFill>
                <a:latin typeface="Calibri" panose="020F0502020204030204" pitchFamily="34" charset="0"/>
                <a:ea typeface="Calibri" panose="020F0502020204030204" pitchFamily="34" charset="0"/>
                <a:cs typeface="Calibri" panose="020F0502020204030204" pitchFamily="34" charset="0"/>
              </a:rPr>
              <a:t>apps </a:t>
            </a:r>
            <a:r>
              <a:rPr lang="en-US" sz="1400" spc="25" dirty="0">
                <a:solidFill>
                  <a:srgbClr val="124F5C"/>
                </a:solidFill>
                <a:latin typeface="Calibri" panose="020F0502020204030204" pitchFamily="34" charset="0"/>
                <a:ea typeface="Calibri" panose="020F0502020204030204" pitchFamily="34" charset="0"/>
                <a:cs typeface="Calibri" panose="020F0502020204030204" pitchFamily="34" charset="0"/>
              </a:rPr>
              <a:t>in </a:t>
            </a:r>
            <a:r>
              <a:rPr lang="en-US" sz="1400" spc="30" dirty="0">
                <a:solidFill>
                  <a:srgbClr val="124F5C"/>
                </a:solidFill>
                <a:latin typeface="Calibri" panose="020F0502020204030204" pitchFamily="34" charset="0"/>
                <a:ea typeface="Calibri" panose="020F0502020204030204" pitchFamily="34" charset="0"/>
                <a:cs typeface="Calibri" panose="020F0502020204030204" pitchFamily="34" charset="0"/>
              </a:rPr>
              <a:t>the </a:t>
            </a:r>
            <a:r>
              <a:rPr lang="en-US" sz="1400" b="1" spc="-20" dirty="0">
                <a:solidFill>
                  <a:srgbClr val="124F5C"/>
                </a:solidFill>
                <a:latin typeface="Calibri" panose="020F0502020204030204" pitchFamily="34" charset="0"/>
                <a:ea typeface="Calibri" panose="020F0502020204030204" pitchFamily="34" charset="0"/>
                <a:cs typeface="Calibri" panose="020F0502020204030204" pitchFamily="34" charset="0"/>
              </a:rPr>
              <a:t>‘Games’  </a:t>
            </a:r>
            <a:r>
              <a:rPr lang="en-US" sz="1400" spc="-25" dirty="0">
                <a:solidFill>
                  <a:srgbClr val="124F5C"/>
                </a:solidFill>
                <a:latin typeface="Calibri" panose="020F0502020204030204" pitchFamily="34" charset="0"/>
                <a:ea typeface="Calibri" panose="020F0502020204030204" pitchFamily="34" charset="0"/>
                <a:cs typeface="Calibri" panose="020F0502020204030204" pitchFamily="34" charset="0"/>
              </a:rPr>
              <a:t>category. </a:t>
            </a:r>
            <a:r>
              <a:rPr lang="en-US" sz="1400" spc="20" dirty="0">
                <a:solidFill>
                  <a:srgbClr val="124F5C"/>
                </a:solidFill>
                <a:latin typeface="Calibri" panose="020F0502020204030204" pitchFamily="34" charset="0"/>
                <a:ea typeface="Calibri" panose="020F0502020204030204" pitchFamily="34" charset="0"/>
                <a:cs typeface="Calibri" panose="020F0502020204030204" pitchFamily="34" charset="0"/>
              </a:rPr>
              <a:t>Further</a:t>
            </a:r>
            <a:r>
              <a:rPr lang="en-US" sz="1400" spc="-254"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rgbClr val="124F5C"/>
                </a:solidFill>
                <a:latin typeface="Calibri" panose="020F0502020204030204" pitchFamily="34" charset="0"/>
                <a:ea typeface="Calibri" panose="020F0502020204030204" pitchFamily="34" charset="0"/>
                <a:cs typeface="Calibri" panose="020F0502020204030204" pitchFamily="34" charset="0"/>
              </a:rPr>
              <a:t>looking  </a:t>
            </a:r>
            <a:r>
              <a:rPr lang="en-US" sz="1400" spc="25" dirty="0">
                <a:solidFill>
                  <a:srgbClr val="124F5C"/>
                </a:solidFill>
                <a:latin typeface="Calibri" panose="020F0502020204030204" pitchFamily="34" charset="0"/>
                <a:ea typeface="Calibri" panose="020F0502020204030204" pitchFamily="34" charset="0"/>
                <a:cs typeface="Calibri" panose="020F0502020204030204" pitchFamily="34" charset="0"/>
              </a:rPr>
              <a:t>into</a:t>
            </a:r>
            <a:r>
              <a:rPr lang="en-US" sz="1400" spc="-15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rgbClr val="124F5C"/>
                </a:solidFill>
                <a:latin typeface="Calibri" panose="020F0502020204030204" pitchFamily="34" charset="0"/>
                <a:ea typeface="Calibri" panose="020F0502020204030204" pitchFamily="34" charset="0"/>
                <a:cs typeface="Calibri" panose="020F0502020204030204" pitchFamily="34" charset="0"/>
              </a:rPr>
              <a:t>the</a:t>
            </a:r>
            <a:r>
              <a:rPr lang="en-US" sz="1400" spc="-15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lang="en-US" sz="1400" spc="-10" dirty="0">
                <a:solidFill>
                  <a:srgbClr val="124F5C"/>
                </a:solidFill>
                <a:latin typeface="Calibri" panose="020F0502020204030204" pitchFamily="34" charset="0"/>
                <a:ea typeface="Calibri" panose="020F0502020204030204" pitchFamily="34" charset="0"/>
                <a:cs typeface="Calibri" panose="020F0502020204030204" pitchFamily="34" charset="0"/>
              </a:rPr>
              <a:t>play</a:t>
            </a:r>
            <a:r>
              <a:rPr lang="en-US" sz="1400" spc="-14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lang="en-US" sz="1400" spc="-10" dirty="0">
                <a:solidFill>
                  <a:srgbClr val="124F5C"/>
                </a:solidFill>
                <a:latin typeface="Calibri" panose="020F0502020204030204" pitchFamily="34" charset="0"/>
                <a:ea typeface="Calibri" panose="020F0502020204030204" pitchFamily="34" charset="0"/>
                <a:cs typeface="Calibri" panose="020F0502020204030204" pitchFamily="34" charset="0"/>
              </a:rPr>
              <a:t>store</a:t>
            </a:r>
            <a:r>
              <a:rPr lang="en-US" sz="1400" spc="-15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rgbClr val="124F5C"/>
                </a:solidFill>
                <a:latin typeface="Calibri" panose="020F0502020204030204" pitchFamily="34" charset="0"/>
                <a:ea typeface="Calibri" panose="020F0502020204030204" pitchFamily="34" charset="0"/>
                <a:cs typeface="Calibri" panose="020F0502020204030204" pitchFamily="34" charset="0"/>
              </a:rPr>
              <a:t>reveals  </a:t>
            </a:r>
            <a:r>
              <a:rPr lang="en-US" sz="1400" spc="15" dirty="0">
                <a:solidFill>
                  <a:srgbClr val="124F5C"/>
                </a:solidFill>
                <a:latin typeface="Calibri" panose="020F0502020204030204" pitchFamily="34" charset="0"/>
                <a:ea typeface="Calibri" panose="020F0502020204030204" pitchFamily="34" charset="0"/>
                <a:cs typeface="Calibri" panose="020F0502020204030204" pitchFamily="34" charset="0"/>
              </a:rPr>
              <a:t>that </a:t>
            </a:r>
            <a:r>
              <a:rPr lang="en-US" sz="1400" spc="5" dirty="0">
                <a:solidFill>
                  <a:srgbClr val="124F5C"/>
                </a:solidFill>
                <a:latin typeface="Calibri" panose="020F0502020204030204" pitchFamily="34" charset="0"/>
                <a:ea typeface="Calibri" panose="020F0502020204030204" pitchFamily="34" charset="0"/>
                <a:cs typeface="Calibri" panose="020F0502020204030204" pitchFamily="34" charset="0"/>
              </a:rPr>
              <a:t>these </a:t>
            </a:r>
            <a:r>
              <a:rPr lang="en-US" sz="1400" spc="20" dirty="0">
                <a:solidFill>
                  <a:srgbClr val="124F5C"/>
                </a:solidFill>
                <a:latin typeface="Calibri" panose="020F0502020204030204" pitchFamily="34" charset="0"/>
                <a:ea typeface="Calibri" panose="020F0502020204030204" pitchFamily="34" charset="0"/>
                <a:cs typeface="Calibri" panose="020F0502020204030204" pitchFamily="34" charset="0"/>
              </a:rPr>
              <a:t>apps </a:t>
            </a:r>
            <a:r>
              <a:rPr lang="en-US" sz="1400" spc="-25" dirty="0">
                <a:solidFill>
                  <a:srgbClr val="124F5C"/>
                </a:solidFill>
                <a:latin typeface="Calibri" panose="020F0502020204030204" pitchFamily="34" charset="0"/>
                <a:ea typeface="Calibri" panose="020F0502020204030204" pitchFamily="34" charset="0"/>
                <a:cs typeface="Calibri" panose="020F0502020204030204" pitchFamily="34" charset="0"/>
              </a:rPr>
              <a:t>are </a:t>
            </a:r>
            <a:r>
              <a:rPr lang="en-US" sz="1400" spc="-15" dirty="0">
                <a:solidFill>
                  <a:srgbClr val="124F5C"/>
                </a:solidFill>
                <a:latin typeface="Calibri" panose="020F0502020204030204" pitchFamily="34" charset="0"/>
                <a:ea typeface="Calibri" panose="020F0502020204030204" pitchFamily="34" charset="0"/>
                <a:cs typeface="Calibri" panose="020F0502020204030204" pitchFamily="34" charset="0"/>
              </a:rPr>
              <a:t>light,  </a:t>
            </a:r>
            <a:r>
              <a:rPr lang="en-US" sz="1400" spc="-35" dirty="0">
                <a:solidFill>
                  <a:srgbClr val="124F5C"/>
                </a:solidFill>
                <a:latin typeface="Calibri" panose="020F0502020204030204" pitchFamily="34" charset="0"/>
                <a:ea typeface="Calibri" panose="020F0502020204030204" pitchFamily="34" charset="0"/>
                <a:cs typeface="Calibri" panose="020F0502020204030204" pitchFamily="34" charset="0"/>
              </a:rPr>
              <a:t>casual, </a:t>
            </a:r>
            <a:r>
              <a:rPr lang="en-US" sz="1400" spc="15" dirty="0">
                <a:solidFill>
                  <a:srgbClr val="124F5C"/>
                </a:solidFill>
                <a:latin typeface="Calibri" panose="020F0502020204030204" pitchFamily="34" charset="0"/>
                <a:ea typeface="Calibri" panose="020F0502020204030204" pitchFamily="34" charset="0"/>
                <a:cs typeface="Calibri" panose="020F0502020204030204" pitchFamily="34" charset="0"/>
              </a:rPr>
              <a:t>single </a:t>
            </a:r>
            <a:r>
              <a:rPr lang="en-US" sz="1400" spc="-15" dirty="0">
                <a:solidFill>
                  <a:srgbClr val="124F5C"/>
                </a:solidFill>
                <a:latin typeface="Calibri" panose="020F0502020204030204" pitchFamily="34" charset="0"/>
                <a:ea typeface="Calibri" panose="020F0502020204030204" pitchFamily="34" charset="0"/>
                <a:cs typeface="Calibri" panose="020F0502020204030204" pitchFamily="34" charset="0"/>
              </a:rPr>
              <a:t>player  games.</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7534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965985" y="1211359"/>
            <a:ext cx="4031005" cy="25149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144069" y="1184896"/>
            <a:ext cx="4416773" cy="1491434"/>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600" spc="-10" dirty="0">
                <a:solidFill>
                  <a:srgbClr val="124F5B"/>
                </a:solidFill>
                <a:latin typeface="Calibri" panose="020F0502020204030204" pitchFamily="34" charset="0"/>
                <a:ea typeface="Calibri" panose="020F0502020204030204" pitchFamily="34" charset="0"/>
                <a:cs typeface="Calibri" panose="020F0502020204030204" pitchFamily="34" charset="0"/>
              </a:rPr>
              <a:t>There </a:t>
            </a:r>
            <a:r>
              <a:rPr lang="en-US"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are </a:t>
            </a:r>
            <a:r>
              <a:rPr lang="en-US" sz="1600" spc="-20" dirty="0">
                <a:solidFill>
                  <a:srgbClr val="124F5B"/>
                </a:solidFill>
                <a:latin typeface="Calibri" panose="020F0502020204030204" pitchFamily="34" charset="0"/>
                <a:ea typeface="Calibri" panose="020F0502020204030204" pitchFamily="34" charset="0"/>
                <a:cs typeface="Calibri" panose="020F0502020204030204" pitchFamily="34" charset="0"/>
              </a:rPr>
              <a:t>a </a:t>
            </a:r>
            <a:r>
              <a:rPr lang="en-US" sz="1600" dirty="0">
                <a:solidFill>
                  <a:srgbClr val="124F5B"/>
                </a:solidFill>
                <a:latin typeface="Calibri" panose="020F0502020204030204" pitchFamily="34" charset="0"/>
                <a:ea typeface="Calibri" panose="020F0502020204030204" pitchFamily="34" charset="0"/>
                <a:cs typeface="Calibri" panose="020F0502020204030204" pitchFamily="34" charset="0"/>
              </a:rPr>
              <a:t>total </a:t>
            </a:r>
            <a:r>
              <a:rPr lang="en-US"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of </a:t>
            </a:r>
            <a:r>
              <a:rPr lang="en-US" sz="1600" b="1" spc="-145" dirty="0">
                <a:solidFill>
                  <a:srgbClr val="124F5B"/>
                </a:solidFill>
                <a:latin typeface="Calibri" panose="020F0502020204030204" pitchFamily="34" charset="0"/>
                <a:ea typeface="Calibri" panose="020F0502020204030204" pitchFamily="34" charset="0"/>
                <a:cs typeface="Calibri" panose="020F0502020204030204" pitchFamily="34" charset="0"/>
              </a:rPr>
              <a:t>20 </a:t>
            </a:r>
            <a:r>
              <a:rPr lang="en-US" sz="1600" spc="15" dirty="0">
                <a:solidFill>
                  <a:srgbClr val="124F5B"/>
                </a:solidFill>
                <a:latin typeface="Calibri" panose="020F0502020204030204" pitchFamily="34" charset="0"/>
                <a:ea typeface="Calibri" panose="020F0502020204030204" pitchFamily="34" charset="0"/>
                <a:cs typeface="Calibri" panose="020F0502020204030204" pitchFamily="34" charset="0"/>
              </a:rPr>
              <a:t>free </a:t>
            </a:r>
            <a:r>
              <a:rPr lang="en-US"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apps  </a:t>
            </a:r>
            <a:r>
              <a:rPr lang="en-US" sz="1600" spc="50" dirty="0">
                <a:solidFill>
                  <a:srgbClr val="124F5B"/>
                </a:solidFill>
                <a:latin typeface="Calibri" panose="020F0502020204030204" pitchFamily="34" charset="0"/>
                <a:ea typeface="Calibri" panose="020F0502020204030204" pitchFamily="34" charset="0"/>
                <a:cs typeface="Calibri" panose="020F0502020204030204" pitchFamily="34" charset="0"/>
              </a:rPr>
              <a:t>with</a:t>
            </a:r>
            <a:r>
              <a:rPr lang="en-US" sz="1600" spc="-45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lang="en-US" sz="1600" spc="-40" dirty="0">
                <a:solidFill>
                  <a:srgbClr val="124F5B"/>
                </a:solidFill>
                <a:latin typeface="Calibri" panose="020F0502020204030204" pitchFamily="34" charset="0"/>
                <a:ea typeface="Calibri" panose="020F0502020204030204" pitchFamily="34" charset="0"/>
                <a:cs typeface="Calibri" panose="020F0502020204030204" pitchFamily="34" charset="0"/>
              </a:rPr>
              <a:t>over </a:t>
            </a:r>
            <a:r>
              <a:rPr lang="en-US" sz="1600" b="1" spc="-50" dirty="0">
                <a:solidFill>
                  <a:srgbClr val="124F5B"/>
                </a:solidFill>
                <a:latin typeface="Calibri" panose="020F0502020204030204" pitchFamily="34" charset="0"/>
                <a:ea typeface="Calibri" panose="020F0502020204030204" pitchFamily="34" charset="0"/>
                <a:cs typeface="Calibri" panose="020F0502020204030204" pitchFamily="34" charset="0"/>
              </a:rPr>
              <a:t>one </a:t>
            </a:r>
            <a:r>
              <a:rPr lang="en-US" sz="1600" b="1" spc="-60" dirty="0">
                <a:solidFill>
                  <a:srgbClr val="124F5B"/>
                </a:solidFill>
                <a:latin typeface="Calibri" panose="020F0502020204030204" pitchFamily="34" charset="0"/>
                <a:ea typeface="Calibri" panose="020F0502020204030204" pitchFamily="34" charset="0"/>
                <a:cs typeface="Calibri" panose="020F0502020204030204" pitchFamily="34" charset="0"/>
              </a:rPr>
              <a:t>billion </a:t>
            </a:r>
            <a:r>
              <a:rPr lang="en-US" sz="1600" spc="-40" dirty="0">
                <a:solidFill>
                  <a:srgbClr val="124F5B"/>
                </a:solidFill>
                <a:latin typeface="Calibri" panose="020F0502020204030204" pitchFamily="34" charset="0"/>
                <a:ea typeface="Calibri" panose="020F0502020204030204" pitchFamily="34" charset="0"/>
                <a:cs typeface="Calibri" panose="020F0502020204030204" pitchFamily="34" charset="0"/>
              </a:rPr>
              <a:t>installs.</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469265" marR="5080" indent="-457200" algn="just">
              <a:lnSpc>
                <a:spcPct val="114999"/>
              </a:lnSpc>
              <a:buFont typeface="AoyagiKouzanFontT"/>
              <a:buChar char="❏"/>
              <a:tabLst>
                <a:tab pos="469900" algn="l"/>
              </a:tabLst>
            </a:pPr>
            <a:r>
              <a:rPr lang="en-US"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The </a:t>
            </a:r>
            <a:r>
              <a:rPr lang="en-US" sz="1600" spc="40" dirty="0">
                <a:solidFill>
                  <a:srgbClr val="124F5B"/>
                </a:solidFill>
                <a:latin typeface="Calibri" panose="020F0502020204030204" pitchFamily="34" charset="0"/>
                <a:ea typeface="Calibri" panose="020F0502020204030204" pitchFamily="34" charset="0"/>
                <a:cs typeface="Calibri" panose="020F0502020204030204" pitchFamily="34" charset="0"/>
              </a:rPr>
              <a:t>top </a:t>
            </a:r>
            <a:r>
              <a:rPr lang="en-US"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categories </a:t>
            </a:r>
            <a:r>
              <a:rPr lang="en-US"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in </a:t>
            </a:r>
            <a:r>
              <a:rPr lang="en-US" sz="1600" spc="60" dirty="0">
                <a:solidFill>
                  <a:srgbClr val="124F5B"/>
                </a:solidFill>
                <a:latin typeface="Calibri" panose="020F0502020204030204" pitchFamily="34" charset="0"/>
                <a:ea typeface="Calibri" panose="020F0502020204030204" pitchFamily="34" charset="0"/>
                <a:cs typeface="Calibri" panose="020F0502020204030204" pitchFamily="34" charset="0"/>
              </a:rPr>
              <a:t>which</a:t>
            </a:r>
            <a:r>
              <a:rPr lang="en-US" sz="1600" spc="-28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lang="en-US" sz="1600" spc="10" dirty="0">
                <a:solidFill>
                  <a:srgbClr val="124F5B"/>
                </a:solidFill>
                <a:latin typeface="Calibri" panose="020F0502020204030204" pitchFamily="34" charset="0"/>
                <a:ea typeface="Calibri" panose="020F0502020204030204" pitchFamily="34" charset="0"/>
                <a:cs typeface="Calibri" panose="020F0502020204030204" pitchFamily="34" charset="0"/>
              </a:rPr>
              <a:t>these  </a:t>
            </a:r>
            <a:r>
              <a:rPr lang="en-US"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apps </a:t>
            </a:r>
            <a:r>
              <a:rPr lang="en-US" sz="1600" spc="-25" dirty="0">
                <a:solidFill>
                  <a:srgbClr val="124F5B"/>
                </a:solidFill>
                <a:latin typeface="Calibri" panose="020F0502020204030204" pitchFamily="34" charset="0"/>
                <a:ea typeface="Calibri" panose="020F0502020204030204" pitchFamily="34" charset="0"/>
                <a:cs typeface="Calibri" panose="020F0502020204030204" pitchFamily="34" charset="0"/>
              </a:rPr>
              <a:t>fall </a:t>
            </a:r>
            <a:r>
              <a:rPr lang="en-US"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are </a:t>
            </a:r>
            <a:r>
              <a:rPr lang="en-US" sz="1600" b="1" spc="-80" dirty="0">
                <a:solidFill>
                  <a:srgbClr val="124F5B"/>
                </a:solidFill>
                <a:latin typeface="Calibri" panose="020F0502020204030204" pitchFamily="34" charset="0"/>
                <a:ea typeface="Calibri" panose="020F0502020204030204" pitchFamily="34" charset="0"/>
                <a:cs typeface="Calibri" panose="020F0502020204030204" pitchFamily="34" charset="0"/>
              </a:rPr>
              <a:t>Communication</a:t>
            </a:r>
            <a:r>
              <a:rPr lang="en-US" sz="1600" spc="-80" dirty="0">
                <a:solidFill>
                  <a:srgbClr val="124F5B"/>
                </a:solidFill>
                <a:latin typeface="Calibri" panose="020F0502020204030204" pitchFamily="34" charset="0"/>
                <a:ea typeface="Calibri" panose="020F0502020204030204" pitchFamily="34" charset="0"/>
                <a:cs typeface="Calibri" panose="020F0502020204030204" pitchFamily="34" charset="0"/>
              </a:rPr>
              <a:t>(6),  </a:t>
            </a:r>
            <a:r>
              <a:rPr lang="en-US" sz="1600" b="1" spc="-130" dirty="0">
                <a:solidFill>
                  <a:srgbClr val="124F5B"/>
                </a:solidFill>
                <a:latin typeface="Calibri" panose="020F0502020204030204" pitchFamily="34" charset="0"/>
                <a:ea typeface="Calibri" panose="020F0502020204030204" pitchFamily="34" charset="0"/>
                <a:cs typeface="Calibri" panose="020F0502020204030204" pitchFamily="34" charset="0"/>
              </a:rPr>
              <a:t>Social</a:t>
            </a:r>
            <a:r>
              <a:rPr lang="en-US" sz="1600" spc="-130" dirty="0">
                <a:solidFill>
                  <a:srgbClr val="124F5B"/>
                </a:solidFill>
                <a:latin typeface="Calibri" panose="020F0502020204030204" pitchFamily="34" charset="0"/>
                <a:ea typeface="Calibri" panose="020F0502020204030204" pitchFamily="34" charset="0"/>
                <a:cs typeface="Calibri" panose="020F0502020204030204" pitchFamily="34" charset="0"/>
              </a:rPr>
              <a:t>(3), </a:t>
            </a:r>
            <a:r>
              <a:rPr lang="en-US" sz="1600" b="1" spc="-50" dirty="0">
                <a:solidFill>
                  <a:srgbClr val="124F5B"/>
                </a:solidFill>
                <a:latin typeface="Calibri" panose="020F0502020204030204" pitchFamily="34" charset="0"/>
                <a:ea typeface="Calibri" panose="020F0502020204030204" pitchFamily="34" charset="0"/>
                <a:cs typeface="Calibri" panose="020F0502020204030204" pitchFamily="34" charset="0"/>
              </a:rPr>
              <a:t>Video </a:t>
            </a:r>
            <a:r>
              <a:rPr lang="en-US" sz="1600" b="1" spc="-135" dirty="0">
                <a:solidFill>
                  <a:srgbClr val="124F5B"/>
                </a:solidFill>
                <a:latin typeface="Calibri" panose="020F0502020204030204" pitchFamily="34" charset="0"/>
                <a:ea typeface="Calibri" panose="020F0502020204030204" pitchFamily="34" charset="0"/>
                <a:cs typeface="Calibri" panose="020F0502020204030204" pitchFamily="34" charset="0"/>
              </a:rPr>
              <a:t>Players</a:t>
            </a:r>
            <a:r>
              <a:rPr lang="en-US" sz="1600" spc="-135" dirty="0">
                <a:solidFill>
                  <a:srgbClr val="124F5B"/>
                </a:solidFill>
                <a:latin typeface="Calibri" panose="020F0502020204030204" pitchFamily="34" charset="0"/>
                <a:ea typeface="Calibri" panose="020F0502020204030204" pitchFamily="34" charset="0"/>
                <a:cs typeface="Calibri" panose="020F0502020204030204" pitchFamily="34" charset="0"/>
              </a:rPr>
              <a:t>(2), </a:t>
            </a:r>
            <a:r>
              <a:rPr lang="en-US" sz="1600" b="1" spc="-110" dirty="0">
                <a:solidFill>
                  <a:srgbClr val="124F5B"/>
                </a:solidFill>
                <a:latin typeface="Calibri" panose="020F0502020204030204" pitchFamily="34" charset="0"/>
                <a:ea typeface="Calibri" panose="020F0502020204030204" pitchFamily="34" charset="0"/>
                <a:cs typeface="Calibri" panose="020F0502020204030204" pitchFamily="34" charset="0"/>
              </a:rPr>
              <a:t>Travel  </a:t>
            </a:r>
            <a:r>
              <a:rPr lang="en-US" sz="1600" b="1" spc="-50" dirty="0">
                <a:solidFill>
                  <a:srgbClr val="124F5B"/>
                </a:solidFill>
                <a:latin typeface="Calibri" panose="020F0502020204030204" pitchFamily="34" charset="0"/>
                <a:ea typeface="Calibri" panose="020F0502020204030204" pitchFamily="34" charset="0"/>
                <a:cs typeface="Calibri" panose="020F0502020204030204" pitchFamily="34" charset="0"/>
              </a:rPr>
              <a:t>and</a:t>
            </a:r>
            <a:r>
              <a:rPr lang="en-US" sz="1600" b="1" spc="-114"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lang="en-US" sz="1600" b="1" spc="-130" dirty="0">
                <a:solidFill>
                  <a:srgbClr val="124F5B"/>
                </a:solidFill>
                <a:latin typeface="Calibri" panose="020F0502020204030204" pitchFamily="34" charset="0"/>
                <a:ea typeface="Calibri" panose="020F0502020204030204" pitchFamily="34" charset="0"/>
                <a:cs typeface="Calibri" panose="020F0502020204030204" pitchFamily="34" charset="0"/>
              </a:rPr>
              <a:t>Local</a:t>
            </a:r>
            <a:r>
              <a:rPr lang="en-US" sz="1600" spc="-130" dirty="0">
                <a:solidFill>
                  <a:srgbClr val="124F5B"/>
                </a:solidFill>
                <a:latin typeface="Calibri" panose="020F0502020204030204" pitchFamily="34" charset="0"/>
                <a:ea typeface="Calibri" panose="020F0502020204030204" pitchFamily="34" charset="0"/>
                <a:cs typeface="Calibri" panose="020F0502020204030204" pitchFamily="34" charset="0"/>
              </a:rPr>
              <a:t>(2).</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4882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3806620"/>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pc="1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Revenue </a:t>
            </a:r>
            <a:r>
              <a:rPr lang="en-US" spc="2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generated </a:t>
            </a: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is  </a:t>
            </a:r>
            <a:r>
              <a:rPr lang="en-US" spc="1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given</a:t>
            </a:r>
            <a:r>
              <a:rPr lang="en-US" spc="-17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pc="-1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by</a:t>
            </a:r>
            <a:r>
              <a:rPr lang="en-US" spc="-17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the</a:t>
            </a:r>
            <a:r>
              <a:rPr lang="en-US" spc="-17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pc="-4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formula:</a:t>
            </a:r>
          </a:p>
          <a:p>
            <a:pPr marL="12700" lvl="2" algn="just">
              <a:spcBef>
                <a:spcPts val="320"/>
              </a:spcBef>
              <a:buClr>
                <a:schemeClr val="accent5">
                  <a:lumMod val="50000"/>
                </a:schemeClr>
              </a:buClr>
            </a:pPr>
            <a:r>
              <a:rPr lang="en-US" b="1" spc="-7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Revenue  = </a:t>
            </a:r>
            <a:r>
              <a:rPr lang="en-US" b="1" spc="-484"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b="1" spc="-12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Installs </a:t>
            </a:r>
            <a:r>
              <a:rPr lang="en-US" b="1" spc="-5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t>
            </a:r>
            <a:r>
              <a:rPr lang="en-US" b="1" spc="-39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b="1" spc="-6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Note </a:t>
            </a:r>
            <a:r>
              <a:rPr lang="en-US" spc="2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that </a:t>
            </a:r>
            <a:r>
              <a:rPr lang="en-US" spc="3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 </a:t>
            </a:r>
            <a:r>
              <a:rPr lang="en-US" spc="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this </a:t>
            </a:r>
            <a:r>
              <a:rPr lang="en-US" spc="-5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case,  </a:t>
            </a:r>
            <a:r>
              <a:rPr lang="en-US" spc="-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revenue </a:t>
            </a: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refers </a:t>
            </a:r>
            <a:r>
              <a:rPr lang="en-US" spc="1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to </a:t>
            </a: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the  money </a:t>
            </a:r>
            <a:r>
              <a:rPr lang="en-US" spc="1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earned </a:t>
            </a:r>
            <a:r>
              <a:rPr lang="en-US"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only</a:t>
            </a:r>
            <a:r>
              <a:rPr lang="en-US" spc="-38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pc="6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from  </a:t>
            </a: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paid </a:t>
            </a:r>
            <a:r>
              <a:rPr lang="en-US" spc="5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app</a:t>
            </a:r>
            <a:r>
              <a:rPr lang="en-US" spc="-37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pc="-4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pc="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The </a:t>
            </a:r>
            <a:r>
              <a:rPr lang="en-US" spc="4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top </a:t>
            </a:r>
            <a:r>
              <a:rPr lang="en-US" spc="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categories </a:t>
            </a:r>
            <a:r>
              <a:rPr lang="en-US" spc="3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  </a:t>
            </a:r>
            <a:r>
              <a:rPr lang="en-US" spc="6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which</a:t>
            </a:r>
            <a:r>
              <a:rPr lang="en-US" spc="-459"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pc="1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these </a:t>
            </a:r>
            <a:r>
              <a:rPr lang="en-US" spc="3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apps </a:t>
            </a:r>
            <a:r>
              <a:rPr lang="en-US" spc="-2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fall </a:t>
            </a:r>
            <a:r>
              <a:rPr lang="en-US" spc="-3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are  </a:t>
            </a:r>
            <a:r>
              <a:rPr lang="en-US" b="1" spc="-12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Lifestyle</a:t>
            </a:r>
            <a:r>
              <a:rPr lang="en-US" spc="-12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(5), </a:t>
            </a:r>
            <a:r>
              <a:rPr lang="en-US" b="1" spc="-13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Family</a:t>
            </a:r>
            <a:r>
              <a:rPr lang="en-US" spc="-13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(5),  </a:t>
            </a:r>
            <a:r>
              <a:rPr lang="en-US" b="1" spc="-5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and</a:t>
            </a:r>
            <a:r>
              <a:rPr lang="en-US" b="1" spc="-114"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b="1" spc="-12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Game</a:t>
            </a:r>
            <a:r>
              <a:rPr lang="en-US" spc="-12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b="1" spc="-7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Minecraft</a:t>
            </a:r>
            <a:r>
              <a:rPr lang="en-US" spc="-7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b="1" spc="-39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 </a:t>
            </a:r>
            <a:r>
              <a:rPr lang="en-US" b="1" spc="-5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am </a:t>
            </a:r>
            <a:r>
              <a:rPr lang="en-US" b="1" spc="-10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rich</a:t>
            </a:r>
            <a:r>
              <a:rPr lang="en-US" spc="-10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pc="5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and </a:t>
            </a:r>
            <a:r>
              <a:rPr lang="en-US" b="1" spc="-39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 </a:t>
            </a:r>
            <a:r>
              <a:rPr lang="en-US" b="1" spc="-5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am  </a:t>
            </a:r>
            <a:r>
              <a:rPr lang="en-US" b="1" spc="-6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rich </a:t>
            </a:r>
            <a:r>
              <a:rPr lang="en-US" b="1" spc="-5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premium </a:t>
            </a:r>
            <a:r>
              <a:rPr lang="en-US" spc="-3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are </a:t>
            </a: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the </a:t>
            </a:r>
            <a:r>
              <a:rPr lang="en-US" spc="4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top </a:t>
            </a: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paid  </a:t>
            </a:r>
            <a:r>
              <a:rPr lang="en-US" spc="3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apps </a:t>
            </a:r>
            <a:r>
              <a:rPr lang="en-US" spc="2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based </a:t>
            </a:r>
            <a:r>
              <a:rPr lang="en-US" spc="5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on </a:t>
            </a:r>
            <a:r>
              <a:rPr lang="en-US" spc="-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revenue  generated.</a:t>
            </a:r>
            <a:endParaRPr lang="en-US"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b="1" spc="-5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Minecraft </a:t>
            </a: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is </a:t>
            </a:r>
            <a:r>
              <a:rPr lang="en-US" spc="3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the </a:t>
            </a:r>
            <a:r>
              <a:rPr lang="en-US"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only </a:t>
            </a:r>
            <a:r>
              <a:rPr lang="en-US" spc="5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app </a:t>
            </a:r>
            <a:r>
              <a:rPr lang="en-US" spc="25"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that  </a:t>
            </a:r>
            <a:r>
              <a:rPr lang="en-US"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has </a:t>
            </a:r>
            <a:r>
              <a:rPr lang="en-US" spc="-4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over </a:t>
            </a:r>
            <a:r>
              <a:rPr lang="en-US" b="1" spc="-21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10  M</a:t>
            </a:r>
            <a:r>
              <a:rPr lang="en-US" b="1" spc="-409"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b="1" spc="-4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installs.</a:t>
            </a:r>
          </a:p>
          <a:p>
            <a:pPr marL="469265" marR="20320" indent="-457200" algn="just">
              <a:lnSpc>
                <a:spcPct val="114999"/>
              </a:lnSpc>
              <a:buFont typeface="AoyagiKouzanFontT"/>
              <a:buChar char="❏"/>
              <a:tabLst>
                <a:tab pos="469900" algn="l"/>
              </a:tabLst>
            </a:pPr>
            <a:endParaRPr lang="en-US" spc="-120" dirty="0">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418149" y="1225062"/>
            <a:ext cx="4177211" cy="29783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5164183" y="1098153"/>
            <a:ext cx="3454630" cy="2596821"/>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2" name="Rectangle 1"/>
          <p:cNvSpPr/>
          <p:nvPr/>
        </p:nvSpPr>
        <p:spPr>
          <a:xfrm>
            <a:off x="236583" y="1098153"/>
            <a:ext cx="4572000" cy="1200329"/>
          </a:xfrm>
          <a:prstGeom prst="rect">
            <a:avLst/>
          </a:prstGeom>
        </p:spPr>
        <p:txBody>
          <a:bodyPr>
            <a:spAutoFit/>
          </a:bodyPr>
          <a:lstStyle/>
          <a:p>
            <a:pPr marL="377190" marR="84455" indent="-285750" algn="just">
              <a:buFont typeface="Wingdings" panose="05000000000000000000" pitchFamily="2" charset="2"/>
              <a:buChar char="§"/>
            </a:pPr>
            <a:r>
              <a:rPr lang="en-US" spc="-5" dirty="0" smtClean="0">
                <a:solidFill>
                  <a:srgbClr val="124F5C"/>
                </a:solidFill>
                <a:latin typeface="Arial MT"/>
                <a:cs typeface="Arial MT"/>
              </a:rPr>
              <a:t>The</a:t>
            </a:r>
            <a:r>
              <a:rPr lang="en-US" dirty="0" smtClean="0">
                <a:solidFill>
                  <a:srgbClr val="124F5C"/>
                </a:solidFill>
                <a:latin typeface="Arial MT"/>
                <a:cs typeface="Arial MT"/>
              </a:rPr>
              <a:t> </a:t>
            </a:r>
            <a:r>
              <a:rPr lang="en-US" spc="-5" dirty="0">
                <a:solidFill>
                  <a:srgbClr val="124F5C"/>
                </a:solidFill>
                <a:latin typeface="Arial MT"/>
                <a:cs typeface="Arial MT"/>
              </a:rPr>
              <a:t>number</a:t>
            </a:r>
            <a:r>
              <a:rPr lang="en-US" dirty="0">
                <a:solidFill>
                  <a:srgbClr val="124F5C"/>
                </a:solidFill>
                <a:latin typeface="Arial MT"/>
                <a:cs typeface="Arial MT"/>
              </a:rPr>
              <a:t> </a:t>
            </a:r>
            <a:r>
              <a:rPr lang="en-US" spc="-5" dirty="0">
                <a:solidFill>
                  <a:srgbClr val="124F5C"/>
                </a:solidFill>
                <a:latin typeface="Arial MT"/>
                <a:cs typeface="Arial MT"/>
              </a:rPr>
              <a:t>of</a:t>
            </a:r>
            <a:r>
              <a:rPr lang="en-US" dirty="0">
                <a:solidFill>
                  <a:srgbClr val="124F5C"/>
                </a:solidFill>
                <a:latin typeface="Arial MT"/>
                <a:cs typeface="Arial MT"/>
              </a:rPr>
              <a:t> </a:t>
            </a:r>
            <a:r>
              <a:rPr lang="en-US" b="1" spc="-5" dirty="0">
                <a:solidFill>
                  <a:srgbClr val="124F5C"/>
                </a:solidFill>
              </a:rPr>
              <a:t>Unique</a:t>
            </a:r>
            <a:r>
              <a:rPr lang="en-US" b="1" dirty="0">
                <a:solidFill>
                  <a:srgbClr val="124F5C"/>
                </a:solidFill>
              </a:rPr>
              <a:t> </a:t>
            </a:r>
            <a:r>
              <a:rPr lang="en-US" spc="-5" dirty="0">
                <a:solidFill>
                  <a:srgbClr val="124F5C"/>
                </a:solidFill>
                <a:latin typeface="Arial MT"/>
                <a:cs typeface="Arial MT"/>
              </a:rPr>
              <a:t>Apps </a:t>
            </a:r>
            <a:r>
              <a:rPr lang="en-US" dirty="0">
                <a:solidFill>
                  <a:srgbClr val="124F5C"/>
                </a:solidFill>
                <a:latin typeface="Arial MT"/>
                <a:cs typeface="Arial MT"/>
              </a:rPr>
              <a:t> </a:t>
            </a:r>
            <a:r>
              <a:rPr lang="en-US" spc="-5" dirty="0">
                <a:solidFill>
                  <a:srgbClr val="124F5C"/>
                </a:solidFill>
                <a:latin typeface="Arial MT"/>
                <a:cs typeface="Arial MT"/>
              </a:rPr>
              <a:t>from</a:t>
            </a:r>
            <a:r>
              <a:rPr lang="en-US" dirty="0">
                <a:solidFill>
                  <a:srgbClr val="124F5C"/>
                </a:solidFill>
                <a:latin typeface="Arial MT"/>
                <a:cs typeface="Arial MT"/>
              </a:rPr>
              <a:t> </a:t>
            </a:r>
            <a:r>
              <a:rPr lang="en-US" spc="-5" dirty="0">
                <a:solidFill>
                  <a:srgbClr val="124F5C"/>
                </a:solidFill>
                <a:latin typeface="Arial MT"/>
                <a:cs typeface="Arial MT"/>
              </a:rPr>
              <a:t>Play</a:t>
            </a:r>
            <a:r>
              <a:rPr lang="en-US" dirty="0">
                <a:solidFill>
                  <a:srgbClr val="124F5C"/>
                </a:solidFill>
                <a:latin typeface="Arial MT"/>
                <a:cs typeface="Arial MT"/>
              </a:rPr>
              <a:t> store</a:t>
            </a:r>
            <a:r>
              <a:rPr lang="en-US" spc="5" dirty="0">
                <a:solidFill>
                  <a:srgbClr val="124F5C"/>
                </a:solidFill>
                <a:latin typeface="Arial MT"/>
                <a:cs typeface="Arial MT"/>
              </a:rPr>
              <a:t> </a:t>
            </a:r>
            <a:r>
              <a:rPr lang="en-US" spc="-5" dirty="0">
                <a:solidFill>
                  <a:srgbClr val="124F5C"/>
                </a:solidFill>
                <a:latin typeface="Arial MT"/>
                <a:cs typeface="Arial MT"/>
              </a:rPr>
              <a:t>and</a:t>
            </a:r>
            <a:r>
              <a:rPr lang="en-US" spc="434" dirty="0">
                <a:solidFill>
                  <a:srgbClr val="124F5C"/>
                </a:solidFill>
                <a:latin typeface="Arial MT"/>
                <a:cs typeface="Arial MT"/>
              </a:rPr>
              <a:t> </a:t>
            </a:r>
            <a:r>
              <a:rPr lang="en-US" dirty="0">
                <a:solidFill>
                  <a:srgbClr val="124F5C"/>
                </a:solidFill>
                <a:latin typeface="Arial MT"/>
                <a:cs typeface="Arial MT"/>
              </a:rPr>
              <a:t>User </a:t>
            </a:r>
            <a:r>
              <a:rPr lang="en-US" spc="-430" dirty="0">
                <a:solidFill>
                  <a:srgbClr val="124F5C"/>
                </a:solidFill>
                <a:latin typeface="Arial MT"/>
                <a:cs typeface="Arial MT"/>
              </a:rPr>
              <a:t> </a:t>
            </a:r>
            <a:r>
              <a:rPr lang="en-US" spc="-5" dirty="0">
                <a:solidFill>
                  <a:srgbClr val="124F5C"/>
                </a:solidFill>
                <a:latin typeface="Arial MT"/>
                <a:cs typeface="Arial MT"/>
              </a:rPr>
              <a:t>reviews</a:t>
            </a:r>
            <a:r>
              <a:rPr lang="en-US" dirty="0">
                <a:solidFill>
                  <a:srgbClr val="124F5C"/>
                </a:solidFill>
                <a:latin typeface="Arial MT"/>
                <a:cs typeface="Arial MT"/>
              </a:rPr>
              <a:t> </a:t>
            </a:r>
            <a:r>
              <a:rPr lang="en-US" spc="-5" dirty="0">
                <a:solidFill>
                  <a:srgbClr val="124F5C"/>
                </a:solidFill>
                <a:latin typeface="Arial MT"/>
                <a:cs typeface="Arial MT"/>
              </a:rPr>
              <a:t>merged</a:t>
            </a:r>
            <a:r>
              <a:rPr lang="en-US" dirty="0">
                <a:solidFill>
                  <a:srgbClr val="124F5C"/>
                </a:solidFill>
                <a:latin typeface="Arial MT"/>
                <a:cs typeface="Arial MT"/>
              </a:rPr>
              <a:t> </a:t>
            </a:r>
            <a:r>
              <a:rPr lang="en-US" spc="-5" dirty="0">
                <a:solidFill>
                  <a:srgbClr val="124F5C"/>
                </a:solidFill>
                <a:latin typeface="Arial MT"/>
                <a:cs typeface="Arial MT"/>
              </a:rPr>
              <a:t>dataset</a:t>
            </a:r>
            <a:r>
              <a:rPr lang="en-US" spc="434" dirty="0">
                <a:solidFill>
                  <a:srgbClr val="124F5C"/>
                </a:solidFill>
                <a:latin typeface="Arial MT"/>
                <a:cs typeface="Arial MT"/>
              </a:rPr>
              <a:t> </a:t>
            </a:r>
            <a:r>
              <a:rPr lang="en-US" dirty="0">
                <a:solidFill>
                  <a:srgbClr val="124F5C"/>
                </a:solidFill>
                <a:latin typeface="Arial MT"/>
                <a:cs typeface="Arial MT"/>
              </a:rPr>
              <a:t>are </a:t>
            </a:r>
            <a:r>
              <a:rPr lang="en-US" spc="5" dirty="0">
                <a:solidFill>
                  <a:srgbClr val="124F5C"/>
                </a:solidFill>
                <a:latin typeface="Arial MT"/>
                <a:cs typeface="Arial MT"/>
              </a:rPr>
              <a:t> </a:t>
            </a:r>
            <a:r>
              <a:rPr lang="en-US" b="1" spc="-5" dirty="0">
                <a:solidFill>
                  <a:srgbClr val="124F5C"/>
                </a:solidFill>
              </a:rPr>
              <a:t>816.</a:t>
            </a:r>
            <a:endParaRPr lang="en-US" dirty="0"/>
          </a:p>
          <a:p>
            <a:pPr>
              <a:spcBef>
                <a:spcPts val="20"/>
              </a:spcBef>
            </a:pPr>
            <a:endParaRPr lang="en-US" sz="1600" dirty="0"/>
          </a:p>
          <a:p>
            <a:pPr marL="377190" marR="81280" indent="-285750" algn="just">
              <a:spcBef>
                <a:spcPts val="5"/>
              </a:spcBef>
              <a:buFont typeface="Wingdings" panose="05000000000000000000" pitchFamily="2" charset="2"/>
              <a:buChar char="§"/>
            </a:pPr>
            <a:r>
              <a:rPr lang="en-US" spc="-5" dirty="0">
                <a:solidFill>
                  <a:srgbClr val="124F5C"/>
                </a:solidFill>
                <a:latin typeface="Arial MT"/>
                <a:cs typeface="Arial MT"/>
              </a:rPr>
              <a:t>From</a:t>
            </a:r>
            <a:r>
              <a:rPr lang="en-US" dirty="0">
                <a:solidFill>
                  <a:srgbClr val="124F5C"/>
                </a:solidFill>
                <a:latin typeface="Arial MT"/>
                <a:cs typeface="Arial MT"/>
              </a:rPr>
              <a:t> </a:t>
            </a:r>
            <a:r>
              <a:rPr lang="en-US" spc="-5" dirty="0">
                <a:solidFill>
                  <a:srgbClr val="124F5C"/>
                </a:solidFill>
                <a:latin typeface="Arial MT"/>
                <a:cs typeface="Arial MT"/>
              </a:rPr>
              <a:t>Sentiment</a:t>
            </a:r>
            <a:r>
              <a:rPr lang="en-US" dirty="0">
                <a:solidFill>
                  <a:srgbClr val="124F5C"/>
                </a:solidFill>
                <a:latin typeface="Arial MT"/>
                <a:cs typeface="Arial MT"/>
              </a:rPr>
              <a:t> </a:t>
            </a:r>
            <a:r>
              <a:rPr lang="en-US" spc="-5" dirty="0">
                <a:solidFill>
                  <a:srgbClr val="124F5C"/>
                </a:solidFill>
                <a:latin typeface="Arial MT"/>
                <a:cs typeface="Arial MT"/>
              </a:rPr>
              <a:t>column</a:t>
            </a:r>
            <a:r>
              <a:rPr lang="en-US" b="1" spc="-5" dirty="0">
                <a:solidFill>
                  <a:srgbClr val="124F5C"/>
                </a:solidFill>
              </a:rPr>
              <a:t>,</a:t>
            </a:r>
            <a:r>
              <a:rPr lang="en-US" b="1" dirty="0">
                <a:solidFill>
                  <a:srgbClr val="124F5C"/>
                </a:solidFill>
              </a:rPr>
              <a:t> </a:t>
            </a:r>
            <a:r>
              <a:rPr lang="en-US" b="1" spc="5" dirty="0">
                <a:solidFill>
                  <a:srgbClr val="124F5C"/>
                </a:solidFill>
              </a:rPr>
              <a:t>64% </a:t>
            </a:r>
            <a:r>
              <a:rPr lang="en-US" b="1" spc="10" dirty="0">
                <a:solidFill>
                  <a:srgbClr val="124F5C"/>
                </a:solidFill>
              </a:rPr>
              <a:t> </a:t>
            </a:r>
            <a:r>
              <a:rPr lang="en-US" spc="-5" dirty="0">
                <a:solidFill>
                  <a:srgbClr val="124F5C"/>
                </a:solidFill>
                <a:latin typeface="Arial MT"/>
                <a:cs typeface="Arial MT"/>
              </a:rPr>
              <a:t>are </a:t>
            </a:r>
            <a:r>
              <a:rPr lang="en-US" b="1" spc="-5" dirty="0">
                <a:solidFill>
                  <a:srgbClr val="124F5C"/>
                </a:solidFill>
              </a:rPr>
              <a:t>Positive, </a:t>
            </a:r>
            <a:r>
              <a:rPr lang="en-US" b="1" dirty="0">
                <a:solidFill>
                  <a:srgbClr val="124F5C"/>
                </a:solidFill>
              </a:rPr>
              <a:t>22% </a:t>
            </a:r>
            <a:r>
              <a:rPr lang="en-US" dirty="0">
                <a:solidFill>
                  <a:srgbClr val="124F5C"/>
                </a:solidFill>
                <a:latin typeface="Arial MT"/>
                <a:cs typeface="Arial MT"/>
              </a:rPr>
              <a:t>are </a:t>
            </a:r>
            <a:r>
              <a:rPr lang="en-US" b="1" spc="-5" dirty="0">
                <a:solidFill>
                  <a:srgbClr val="124F5C"/>
                </a:solidFill>
              </a:rPr>
              <a:t>Negative </a:t>
            </a:r>
            <a:r>
              <a:rPr lang="en-US" b="1" spc="-430" dirty="0">
                <a:solidFill>
                  <a:srgbClr val="124F5C"/>
                </a:solidFill>
              </a:rPr>
              <a:t> </a:t>
            </a:r>
            <a:r>
              <a:rPr lang="en-US" spc="-5" dirty="0">
                <a:solidFill>
                  <a:srgbClr val="124F5C"/>
                </a:solidFill>
                <a:latin typeface="Arial MT"/>
                <a:cs typeface="Arial MT"/>
              </a:rPr>
              <a:t>and</a:t>
            </a:r>
            <a:r>
              <a:rPr lang="en-US" spc="-10" dirty="0">
                <a:solidFill>
                  <a:srgbClr val="124F5C"/>
                </a:solidFill>
                <a:latin typeface="Arial MT"/>
                <a:cs typeface="Arial MT"/>
              </a:rPr>
              <a:t> </a:t>
            </a:r>
            <a:r>
              <a:rPr lang="en-US" b="1" spc="-5" dirty="0">
                <a:solidFill>
                  <a:srgbClr val="124F5C"/>
                </a:solidFill>
              </a:rPr>
              <a:t>14%</a:t>
            </a:r>
            <a:r>
              <a:rPr lang="en-US" b="1" spc="15" dirty="0">
                <a:solidFill>
                  <a:srgbClr val="124F5C"/>
                </a:solidFill>
              </a:rPr>
              <a:t> </a:t>
            </a:r>
            <a:r>
              <a:rPr lang="en-US" spc="-5" dirty="0">
                <a:solidFill>
                  <a:srgbClr val="124F5C"/>
                </a:solidFill>
                <a:latin typeface="Arial MT"/>
                <a:cs typeface="Arial MT"/>
              </a:rPr>
              <a:t>are</a:t>
            </a:r>
            <a:r>
              <a:rPr lang="en-US" spc="5" dirty="0">
                <a:solidFill>
                  <a:srgbClr val="124F5C"/>
                </a:solidFill>
                <a:latin typeface="Arial MT"/>
                <a:cs typeface="Arial MT"/>
              </a:rPr>
              <a:t> </a:t>
            </a:r>
            <a:r>
              <a:rPr lang="en-US" b="1" spc="-5" dirty="0">
                <a:solidFill>
                  <a:srgbClr val="124F5C"/>
                </a:solidFill>
              </a:rPr>
              <a:t>Neutral</a:t>
            </a:r>
            <a:r>
              <a:rPr lang="en-US" b="1" spc="15" dirty="0">
                <a:solidFill>
                  <a:srgbClr val="124F5C"/>
                </a:solidFill>
              </a:rPr>
              <a:t> </a:t>
            </a:r>
            <a:r>
              <a:rPr lang="en-US" spc="-5" dirty="0">
                <a:solidFill>
                  <a:srgbClr val="124F5C"/>
                </a:solidFill>
                <a:latin typeface="Arial MT"/>
                <a:cs typeface="Arial MT"/>
              </a:rPr>
              <a:t>values.</a:t>
            </a:r>
            <a:endParaRPr lang="en-US"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713563"/>
          </a:xfrm>
          <a:prstGeom prst="rect">
            <a:avLst/>
          </a:prstGeom>
        </p:spPr>
        <p:txBody>
          <a:bodyPr vert="horz" wrap="square" lIns="0" tIns="53340" rIns="0" bIns="0" rtlCol="0">
            <a:spAutoFit/>
          </a:bodyPr>
          <a:lstStyle/>
          <a:p>
            <a:pPr marL="469900" indent="-457200" algn="just">
              <a:spcBef>
                <a:spcPts val="420"/>
              </a:spcBef>
              <a:buFont typeface="AoyagiKouzanFontT"/>
              <a:buChar char="❏"/>
              <a:tabLst>
                <a:tab pos="469900" algn="l"/>
              </a:tabLst>
            </a:pPr>
            <a:r>
              <a:rPr sz="1800" spc="40"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Reading</a:t>
            </a:r>
            <a:r>
              <a:rPr sz="1800" spc="-165"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IN" sz="1800" spc="-165" dirty="0" smtClean="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and </a:t>
            </a:r>
            <a:r>
              <a:rPr lang="en-US" sz="1800" dirty="0" smtClean="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Analyzing </a:t>
            </a:r>
            <a:r>
              <a:rPr lang="en-US" sz="1800"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the dataset comprehensively to understand the problem statement and its </a:t>
            </a:r>
            <a:r>
              <a:rPr lang="en-US" sz="1800" dirty="0" smtClean="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requirements</a:t>
            </a:r>
            <a:r>
              <a:rPr sz="1800" spc="-5" dirty="0" smtClean="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t>
            </a:r>
            <a:endParaRPr lang="en-IN" sz="1800" spc="-5" dirty="0" smtClean="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469900" indent="-457200" algn="just">
              <a:spcBef>
                <a:spcPts val="420"/>
              </a:spcBef>
              <a:buFont typeface="AoyagiKouzanFontT"/>
              <a:buChar char="❏"/>
              <a:tabLst>
                <a:tab pos="469900" algn="l"/>
              </a:tabLst>
            </a:pPr>
            <a:endParaRPr sz="1800"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469900" indent="-457200" algn="just">
              <a:spcBef>
                <a:spcPts val="325"/>
              </a:spcBef>
              <a:buFont typeface="AoyagiKouzanFontT"/>
              <a:buChar char="❏"/>
              <a:tabLst>
                <a:tab pos="469900" algn="l"/>
              </a:tabLst>
            </a:pPr>
            <a:r>
              <a:rPr lang="en-US" sz="1800"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Address data quality issues by handling errors, eliminating duplicate entries, and managing missing (</a:t>
            </a:r>
            <a:r>
              <a:rPr lang="en-US" sz="1800" dirty="0" err="1">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NaN</a:t>
            </a:r>
            <a:r>
              <a:rPr lang="en-US" sz="1800"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values effectively to ensure a clean and reliable dataset. </a:t>
            </a:r>
            <a:endParaRPr lang="en-US" sz="1800" dirty="0" smtClean="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469900" indent="-457200" algn="just">
              <a:spcBef>
                <a:spcPts val="325"/>
              </a:spcBef>
              <a:buFont typeface="AoyagiKouzanFontT"/>
              <a:buChar char="❏"/>
              <a:tabLst>
                <a:tab pos="469900" algn="l"/>
              </a:tabLst>
            </a:pPr>
            <a:endParaRPr lang="en-US" sz="1800" dirty="0" smtClean="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469900" indent="-457200" algn="just">
              <a:spcBef>
                <a:spcPts val="325"/>
              </a:spcBef>
              <a:buFont typeface="AoyagiKouzanFontT"/>
              <a:buChar char="❏"/>
              <a:tabLst>
                <a:tab pos="469900" algn="l"/>
              </a:tabLst>
            </a:pPr>
            <a:r>
              <a:rPr lang="en-US" sz="1800"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Create multiple well-designed visualizations to extract insights, summarize key information, and effectively communicate trends and results to the audience in an engaging and meaningful way.</a:t>
            </a:r>
            <a:endParaRPr sz="1800"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49067" y="744403"/>
            <a:ext cx="8662881" cy="3600986"/>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600" spc="40" dirty="0" smtClean="0">
                <a:solidFill>
                  <a:srgbClr val="124F5B"/>
                </a:solidFill>
                <a:latin typeface="Verdana"/>
                <a:cs typeface="Verdana"/>
              </a:rPr>
              <a:t>After analyzing the dataset we have got answers to some of the serious &amp; interesting facts which any of the android users would love to know. </a:t>
            </a:r>
          </a:p>
          <a:p>
            <a:pPr marL="36000" algn="just">
              <a:spcBef>
                <a:spcPts val="1200"/>
              </a:spcBef>
              <a:buClr>
                <a:srgbClr val="F5FCFF"/>
              </a:buClr>
              <a:buSzPct val="71428"/>
              <a:tabLst>
                <a:tab pos="354965" algn="l"/>
                <a:tab pos="355600" algn="l"/>
              </a:tabLst>
            </a:pPr>
            <a:r>
              <a:rPr lang="en-US" sz="1600" spc="40" dirty="0" smtClean="0">
                <a:solidFill>
                  <a:srgbClr val="124F5B"/>
                </a:solidFill>
                <a:latin typeface="Verdana"/>
                <a:cs typeface="Verdana"/>
              </a:rPr>
              <a:t>a)	Top 10 Highest rating Apps in google play store in terms of categories</a:t>
            </a:r>
          </a:p>
          <a:p>
            <a:pPr marL="36000" algn="just">
              <a:spcBef>
                <a:spcPts val="1200"/>
              </a:spcBef>
              <a:buClr>
                <a:srgbClr val="F5FCFF"/>
              </a:buClr>
              <a:buSzPct val="71428"/>
              <a:tabLst>
                <a:tab pos="354965" algn="l"/>
                <a:tab pos="355600" algn="l"/>
              </a:tabLst>
            </a:pPr>
            <a:r>
              <a:rPr lang="en-US" sz="1600" spc="40" dirty="0" smtClean="0">
                <a:solidFill>
                  <a:srgbClr val="124F5B"/>
                </a:solidFill>
                <a:latin typeface="Verdana"/>
                <a:cs typeface="Verdana"/>
              </a:rPr>
              <a:t>b)	Number of Application in terms of Category</a:t>
            </a:r>
          </a:p>
          <a:p>
            <a:pPr marL="36000" algn="just">
              <a:spcBef>
                <a:spcPts val="1200"/>
              </a:spcBef>
              <a:buClr>
                <a:srgbClr val="F5FCFF"/>
              </a:buClr>
              <a:buSzPct val="71428"/>
              <a:tabLst>
                <a:tab pos="354965" algn="l"/>
                <a:tab pos="355600" algn="l"/>
              </a:tabLst>
            </a:pPr>
            <a:r>
              <a:rPr lang="en-US" sz="1600" spc="40" dirty="0" smtClean="0">
                <a:solidFill>
                  <a:srgbClr val="124F5B"/>
                </a:solidFill>
                <a:latin typeface="Verdana"/>
                <a:cs typeface="Verdana"/>
              </a:rPr>
              <a:t>c)	Top 10 apps which has more downloads</a:t>
            </a:r>
          </a:p>
          <a:p>
            <a:pPr marL="36000" algn="just">
              <a:spcBef>
                <a:spcPts val="1200"/>
              </a:spcBef>
              <a:buClr>
                <a:srgbClr val="F5FCFF"/>
              </a:buClr>
              <a:buSzPct val="71428"/>
              <a:tabLst>
                <a:tab pos="354965" algn="l"/>
                <a:tab pos="355600" algn="l"/>
              </a:tabLst>
            </a:pPr>
            <a:r>
              <a:rPr lang="en-US" sz="1600" spc="40" dirty="0" smtClean="0">
                <a:solidFill>
                  <a:srgbClr val="124F5B"/>
                </a:solidFill>
                <a:latin typeface="Verdana"/>
                <a:cs typeface="Verdana"/>
              </a:rPr>
              <a:t>d)	Which 10 apps from the 'FAMILY' category are having the lowest rating and highest rating.</a:t>
            </a:r>
          </a:p>
          <a:p>
            <a:pPr marL="36000" algn="just">
              <a:spcBef>
                <a:spcPts val="1200"/>
              </a:spcBef>
              <a:buClr>
                <a:srgbClr val="F5FCFF"/>
              </a:buClr>
              <a:buSzPct val="71428"/>
              <a:tabLst>
                <a:tab pos="354965" algn="l"/>
                <a:tab pos="355600" algn="l"/>
              </a:tabLst>
            </a:pPr>
            <a:r>
              <a:rPr lang="en-US" sz="1600" spc="40" dirty="0" smtClean="0">
                <a:solidFill>
                  <a:srgbClr val="124F5B"/>
                </a:solidFill>
                <a:latin typeface="Verdana"/>
                <a:cs typeface="Verdana"/>
              </a:rPr>
              <a:t>e)	Free and Paid Apps</a:t>
            </a:r>
          </a:p>
          <a:p>
            <a:pPr marL="36000" algn="just">
              <a:spcBef>
                <a:spcPts val="1200"/>
              </a:spcBef>
              <a:buClr>
                <a:srgbClr val="F5FCFF"/>
              </a:buClr>
              <a:buSzPct val="71428"/>
              <a:tabLst>
                <a:tab pos="354965" algn="l"/>
                <a:tab pos="355600" algn="l"/>
              </a:tabLst>
            </a:pPr>
            <a:r>
              <a:rPr lang="en-US" sz="1600" spc="40" dirty="0" smtClean="0">
                <a:solidFill>
                  <a:srgbClr val="124F5B"/>
                </a:solidFill>
                <a:latin typeface="Verdana"/>
                <a:cs typeface="Verdana"/>
              </a:rPr>
              <a:t>f)	Relation between app category and app price</a:t>
            </a:r>
          </a:p>
          <a:p>
            <a:pPr marL="36000" algn="just">
              <a:spcBef>
                <a:spcPts val="1200"/>
              </a:spcBef>
              <a:buClr>
                <a:srgbClr val="F5FCFF"/>
              </a:buClr>
              <a:buSzPct val="71428"/>
              <a:tabLst>
                <a:tab pos="354965" algn="l"/>
                <a:tab pos="355600" algn="l"/>
              </a:tabLst>
            </a:pPr>
            <a:endParaRPr lang="en-US" sz="1400" dirty="0">
              <a:solidFill>
                <a:schemeClr val="accent5">
                  <a:lumMod val="50000"/>
                </a:schemeClr>
              </a:solidFill>
              <a:latin typeface="Verdana" panose="020B0604030504040204" pitchFamily="34" charset="0"/>
              <a:ea typeface="Verdana" panose="020B0604030504040204" pitchFamily="34" charset="0"/>
            </a:endParaRP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30870" y="106595"/>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cap="none" dirty="0">
                <a:solidFill>
                  <a:schemeClr val="dk1"/>
                </a:solidFill>
                <a:sym typeface="Arial"/>
              </a:rPr>
              <a:t>Introduction</a:t>
            </a:r>
            <a:endParaRPr sz="16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747123" y="850356"/>
            <a:ext cx="7302500" cy="3827598"/>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r>
              <a:rPr lang="en-US" sz="1600" dirty="0">
                <a:solidFill>
                  <a:schemeClr val="bg2">
                    <a:lumMod val="10000"/>
                  </a:schemeClr>
                </a:solidFill>
              </a:rPr>
              <a:t>Play  store  is  an  Android  Market  serves  as  the  official  app  store  for  certified  devices  running  on  the Android  Operating  system.  Developed  and  Operated by  Google,   launched  on  6th  March,  2012. </a:t>
            </a:r>
          </a:p>
          <a:p>
            <a:r>
              <a:rPr lang="en-US" sz="1600" dirty="0">
                <a:solidFill>
                  <a:schemeClr val="bg2">
                    <a:lumMod val="10000"/>
                  </a:schemeClr>
                </a:solidFill>
              </a:rPr>
              <a:t> 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insights  to  understand  customer  demands  better  and  thus  help  developers  to  popularize the product. </a:t>
            </a:r>
          </a:p>
          <a:p>
            <a:pPr marL="216000" indent="-72000" algn="just">
              <a:lnSpc>
                <a:spcPct val="100000"/>
              </a:lnSpc>
              <a:buClr>
                <a:srgbClr val="000000"/>
              </a:buClr>
              <a:buFont typeface="Arial"/>
              <a:buChar char="•"/>
            </a:pPr>
            <a:endParaRPr lang="en-US" sz="1600"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z="1600"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z="1600"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414149" y="149071"/>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sz="1600"/>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sz="1600"/>
            </a:p>
          </p:txBody>
        </p:sp>
      </p:grpSp>
      <p:sp>
        <p:nvSpPr>
          <p:cNvPr id="13" name="object 3">
            <a:extLst>
              <a:ext uri="{FF2B5EF4-FFF2-40B4-BE49-F238E27FC236}">
                <a16:creationId xmlns:a16="http://schemas.microsoft.com/office/drawing/2014/main" id="{1D2F6D7D-1B9E-1F8E-DAD9-A3A0D5CD1B09}"/>
              </a:ext>
            </a:extLst>
          </p:cNvPr>
          <p:cNvSpPr/>
          <p:nvPr/>
        </p:nvSpPr>
        <p:spPr>
          <a:xfrm flipV="1">
            <a:off x="243840" y="304799"/>
            <a:ext cx="8603766" cy="4588060"/>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pPr>
              <a:lnSpc>
                <a:spcPct val="150000"/>
              </a:lnSpc>
            </a:pPr>
            <a:endParaRPr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845616"/>
          </a:xfrm>
          <a:prstGeom prst="rect">
            <a:avLst/>
          </a:prstGeom>
        </p:spPr>
        <p:txBody>
          <a:bodyPr vert="horz" wrap="square" lIns="0" tIns="12700" rIns="0" bIns="0" rtlCol="0">
            <a:spAutoFit/>
          </a:bodyPr>
          <a:lstStyle/>
          <a:p>
            <a:pPr marL="12700" marR="5080">
              <a:lnSpc>
                <a:spcPct val="114999"/>
              </a:lnSpc>
              <a:spcBef>
                <a:spcPts val="100"/>
              </a:spcBef>
            </a:pPr>
            <a:r>
              <a:rPr sz="1600" dirty="0">
                <a:latin typeface="Calibri" panose="020F0502020204030204" pitchFamily="34" charset="0"/>
                <a:ea typeface="Calibri" panose="020F0502020204030204" pitchFamily="34" charset="0"/>
                <a:cs typeface="Calibri" panose="020F0502020204030204" pitchFamily="34" charset="0"/>
              </a:rPr>
              <a:t>What </a:t>
            </a:r>
            <a:r>
              <a:rPr sz="1600" spc="-5" dirty="0">
                <a:latin typeface="Calibri" panose="020F0502020204030204" pitchFamily="34" charset="0"/>
                <a:ea typeface="Calibri" panose="020F0502020204030204" pitchFamily="34" charset="0"/>
                <a:cs typeface="Calibri" panose="020F0502020204030204" pitchFamily="34" charset="0"/>
              </a:rPr>
              <a:t>makes an App  popular? Can </a:t>
            </a:r>
            <a:r>
              <a:rPr sz="1600" spc="-25" dirty="0">
                <a:latin typeface="Calibri" panose="020F0502020204030204" pitchFamily="34" charset="0"/>
                <a:ea typeface="Calibri" panose="020F0502020204030204" pitchFamily="34" charset="0"/>
                <a:cs typeface="Calibri" panose="020F0502020204030204" pitchFamily="34" charset="0"/>
              </a:rPr>
              <a:t>we </a:t>
            </a:r>
            <a:r>
              <a:rPr sz="1600" spc="-5" dirty="0">
                <a:latin typeface="Calibri" panose="020F0502020204030204" pitchFamily="34" charset="0"/>
                <a:ea typeface="Calibri" panose="020F0502020204030204" pitchFamily="34" charset="0"/>
                <a:cs typeface="Calibri" panose="020F0502020204030204" pitchFamily="34" charset="0"/>
              </a:rPr>
              <a:t>predict  how </a:t>
            </a:r>
            <a:r>
              <a:rPr sz="1600" spc="-10" dirty="0">
                <a:latin typeface="Calibri" panose="020F0502020204030204" pitchFamily="34" charset="0"/>
                <a:ea typeface="Calibri" panose="020F0502020204030204" pitchFamily="34" charset="0"/>
                <a:cs typeface="Calibri" panose="020F0502020204030204" pitchFamily="34" charset="0"/>
              </a:rPr>
              <a:t>popular </a:t>
            </a:r>
            <a:r>
              <a:rPr sz="1600" spc="-5" dirty="0">
                <a:latin typeface="Calibri" panose="020F0502020204030204" pitchFamily="34" charset="0"/>
                <a:ea typeface="Calibri" panose="020F0502020204030204" pitchFamily="34" charset="0"/>
                <a:cs typeface="Calibri" panose="020F0502020204030204" pitchFamily="34" charset="0"/>
              </a:rPr>
              <a:t>it’s </a:t>
            </a:r>
            <a:r>
              <a:rPr sz="1600" spc="-10" dirty="0">
                <a:latin typeface="Calibri" panose="020F0502020204030204" pitchFamily="34" charset="0"/>
                <a:ea typeface="Calibri" panose="020F0502020204030204" pitchFamily="34" charset="0"/>
                <a:cs typeface="Calibri" panose="020F0502020204030204" pitchFamily="34" charset="0"/>
              </a:rPr>
              <a:t>going </a:t>
            </a:r>
            <a:r>
              <a:rPr sz="1600" dirty="0">
                <a:latin typeface="Calibri" panose="020F0502020204030204" pitchFamily="34" charset="0"/>
                <a:ea typeface="Calibri" panose="020F0502020204030204" pitchFamily="34" charset="0"/>
                <a:cs typeface="Calibri" panose="020F0502020204030204" pitchFamily="34" charset="0"/>
              </a:rPr>
              <a:t>to  </a:t>
            </a:r>
            <a:r>
              <a:rPr sz="1600" spc="-10" dirty="0">
                <a:latin typeface="Calibri" panose="020F0502020204030204" pitchFamily="34" charset="0"/>
                <a:ea typeface="Calibri" panose="020F0502020204030204" pitchFamily="34" charset="0"/>
                <a:cs typeface="Calibri" panose="020F0502020204030204" pitchFamily="34" charset="0"/>
              </a:rPr>
              <a:t>be?</a:t>
            </a:r>
            <a:endParaRPr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751488"/>
          </a:xfrm>
          <a:prstGeom prst="rect">
            <a:avLst/>
          </a:prstGeom>
        </p:spPr>
        <p:txBody>
          <a:bodyPr vert="horz" wrap="square" lIns="0" tIns="12700" rIns="0" bIns="0" rtlCol="0">
            <a:spAutoFit/>
          </a:bodyPr>
          <a:lstStyle/>
          <a:p>
            <a:pPr marL="12700" marR="5080" algn="just">
              <a:lnSpc>
                <a:spcPct val="100000"/>
              </a:lnSpc>
              <a:spcBef>
                <a:spcPts val="100"/>
              </a:spcBef>
            </a:pPr>
            <a:r>
              <a:rPr sz="1600" spc="-5" dirty="0">
                <a:latin typeface="Calibri" panose="020F0502020204030204" pitchFamily="34" charset="0"/>
                <a:ea typeface="Calibri" panose="020F0502020204030204" pitchFamily="34" charset="0"/>
                <a:cs typeface="Calibri" panose="020F0502020204030204" pitchFamily="34" charset="0"/>
              </a:rPr>
              <a:t>Mobile App</a:t>
            </a:r>
            <a:r>
              <a:rPr sz="1600" spc="-55" dirty="0">
                <a:latin typeface="Calibri" panose="020F0502020204030204" pitchFamily="34" charset="0"/>
                <a:ea typeface="Calibri" panose="020F0502020204030204" pitchFamily="34" charset="0"/>
                <a:cs typeface="Calibri" panose="020F0502020204030204" pitchFamily="34" charset="0"/>
              </a:rPr>
              <a:t> </a:t>
            </a:r>
            <a:r>
              <a:rPr sz="1600" spc="-5" dirty="0">
                <a:latin typeface="Calibri" panose="020F0502020204030204" pitchFamily="34" charset="0"/>
                <a:ea typeface="Calibri" panose="020F0502020204030204" pitchFamily="34" charset="0"/>
                <a:cs typeface="Calibri" panose="020F0502020204030204" pitchFamily="34" charset="0"/>
              </a:rPr>
              <a:t>Market  is </a:t>
            </a:r>
            <a:r>
              <a:rPr sz="1600" dirty="0">
                <a:latin typeface="Calibri" panose="020F0502020204030204" pitchFamily="34" charset="0"/>
                <a:ea typeface="Calibri" panose="020F0502020204030204" pitchFamily="34" charset="0"/>
                <a:cs typeface="Calibri" panose="020F0502020204030204" pitchFamily="34" charset="0"/>
              </a:rPr>
              <a:t>set to </a:t>
            </a:r>
            <a:r>
              <a:rPr sz="1600" spc="-5" dirty="0">
                <a:latin typeface="Calibri" panose="020F0502020204030204" pitchFamily="34" charset="0"/>
                <a:ea typeface="Calibri" panose="020F0502020204030204" pitchFamily="34" charset="0"/>
                <a:cs typeface="Calibri" panose="020F0502020204030204" pitchFamily="34" charset="0"/>
              </a:rPr>
              <a:t>grow 20%  by</a:t>
            </a:r>
            <a:r>
              <a:rPr sz="1600" spc="-10" dirty="0">
                <a:latin typeface="Calibri" panose="020F0502020204030204" pitchFamily="34" charset="0"/>
                <a:ea typeface="Calibri" panose="020F0502020204030204" pitchFamily="34" charset="0"/>
                <a:cs typeface="Calibri" panose="020F0502020204030204" pitchFamily="34" charset="0"/>
              </a:rPr>
              <a:t> </a:t>
            </a:r>
            <a:r>
              <a:rPr sz="1600" spc="-5" dirty="0">
                <a:latin typeface="Calibri" panose="020F0502020204030204" pitchFamily="34" charset="0"/>
                <a:ea typeface="Calibri" panose="020F0502020204030204" pitchFamily="34" charset="0"/>
                <a:cs typeface="Calibri" panose="020F0502020204030204" pitchFamily="34" charset="0"/>
              </a:rPr>
              <a:t>2023</a:t>
            </a:r>
            <a:endParaRPr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751488"/>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Calibri" panose="020F0502020204030204" pitchFamily="34" charset="0"/>
                <a:ea typeface="Calibri" panose="020F0502020204030204" pitchFamily="34" charset="0"/>
                <a:cs typeface="Calibri" panose="020F0502020204030204" pitchFamily="34" charset="0"/>
              </a:rPr>
              <a:t>Android Apps  comprise </a:t>
            </a:r>
            <a:r>
              <a:rPr sz="1600" spc="-10" dirty="0">
                <a:latin typeface="Calibri" panose="020F0502020204030204" pitchFamily="34" charset="0"/>
                <a:ea typeface="Calibri" panose="020F0502020204030204" pitchFamily="34" charset="0"/>
                <a:cs typeface="Calibri" panose="020F0502020204030204" pitchFamily="34" charset="0"/>
              </a:rPr>
              <a:t>90% </a:t>
            </a:r>
            <a:r>
              <a:rPr sz="1600" spc="-5" dirty="0">
                <a:latin typeface="Calibri" panose="020F0502020204030204" pitchFamily="34" charset="0"/>
                <a:ea typeface="Calibri" panose="020F0502020204030204" pitchFamily="34" charset="0"/>
                <a:cs typeface="Calibri" panose="020F0502020204030204" pitchFamily="34" charset="0"/>
              </a:rPr>
              <a:t>of</a:t>
            </a:r>
            <a:r>
              <a:rPr sz="1600" spc="-45" dirty="0">
                <a:latin typeface="Calibri" panose="020F0502020204030204" pitchFamily="34" charset="0"/>
                <a:ea typeface="Calibri" panose="020F0502020204030204" pitchFamily="34" charset="0"/>
                <a:cs typeface="Calibri" panose="020F0502020204030204" pitchFamily="34" charset="0"/>
              </a:rPr>
              <a:t> </a:t>
            </a:r>
            <a:r>
              <a:rPr sz="1600" dirty="0">
                <a:latin typeface="Calibri" panose="020F0502020204030204" pitchFamily="34" charset="0"/>
                <a:ea typeface="Calibri" panose="020F0502020204030204" pitchFamily="34" charset="0"/>
                <a:cs typeface="Calibri" panose="020F0502020204030204" pitchFamily="34" charset="0"/>
              </a:rPr>
              <a:t>the  </a:t>
            </a:r>
            <a:r>
              <a:rPr sz="1600" spc="-5" dirty="0">
                <a:latin typeface="Calibri" panose="020F0502020204030204" pitchFamily="34" charset="0"/>
                <a:ea typeface="Calibri" panose="020F0502020204030204" pitchFamily="34" charset="0"/>
                <a:cs typeface="Calibri" panose="020F0502020204030204" pitchFamily="34" charset="0"/>
              </a:rPr>
              <a:t>Mobile App</a:t>
            </a:r>
            <a:r>
              <a:rPr sz="1600" spc="-15" dirty="0">
                <a:latin typeface="Calibri" panose="020F0502020204030204" pitchFamily="34" charset="0"/>
                <a:ea typeface="Calibri" panose="020F0502020204030204" pitchFamily="34" charset="0"/>
                <a:cs typeface="Calibri" panose="020F0502020204030204" pitchFamily="34" charset="0"/>
              </a:rPr>
              <a:t> </a:t>
            </a:r>
            <a:r>
              <a:rPr sz="1600" spc="-5" dirty="0">
                <a:latin typeface="Calibri" panose="020F0502020204030204" pitchFamily="34" charset="0"/>
                <a:ea typeface="Calibri" panose="020F0502020204030204" pitchFamily="34" charset="0"/>
                <a:cs typeface="Calibri" panose="020F0502020204030204" pitchFamily="34" charset="0"/>
              </a:rPr>
              <a:t>Market</a:t>
            </a:r>
            <a:endParaRPr sz="1600" dirty="0">
              <a:latin typeface="Calibri" panose="020F0502020204030204" pitchFamily="34" charset="0"/>
              <a:ea typeface="Calibri" panose="020F0502020204030204" pitchFamily="34" charset="0"/>
              <a:cs typeface="Calibri" panose="020F0502020204030204" pitchFamily="34" charset="0"/>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180836"/>
          </a:xfrm>
          <a:prstGeom prst="rect">
            <a:avLst/>
          </a:prstGeom>
        </p:spPr>
        <p:txBody>
          <a:bodyPr vert="horz" wrap="square" lIns="0" tIns="12700" rIns="0" bIns="0" rtlCol="0">
            <a:spAutoFit/>
          </a:bodyPr>
          <a:lstStyle/>
          <a:p>
            <a:pPr marL="12700" marR="5080">
              <a:lnSpc>
                <a:spcPct val="114999"/>
              </a:lnSpc>
              <a:spcBef>
                <a:spcPts val="100"/>
              </a:spcBef>
            </a:pPr>
            <a:r>
              <a:rPr sz="1600" dirty="0">
                <a:latin typeface="Calibri" panose="020F0502020204030204" pitchFamily="34" charset="0"/>
                <a:ea typeface="Calibri" panose="020F0502020204030204" pitchFamily="34" charset="0"/>
                <a:cs typeface="Calibri" panose="020F0502020204030204" pitchFamily="34" charset="0"/>
              </a:rPr>
              <a:t>What </a:t>
            </a:r>
            <a:r>
              <a:rPr sz="1600" spc="-5" dirty="0">
                <a:latin typeface="Calibri" panose="020F0502020204030204" pitchFamily="34" charset="0"/>
                <a:ea typeface="Calibri" panose="020F0502020204030204" pitchFamily="34" charset="0"/>
                <a:cs typeface="Calibri" panose="020F0502020204030204" pitchFamily="34" charset="0"/>
              </a:rPr>
              <a:t>are some  interesting patterns in  user behavior related</a:t>
            </a:r>
            <a:r>
              <a:rPr sz="1600" spc="-30" dirty="0">
                <a:latin typeface="Calibri" panose="020F0502020204030204" pitchFamily="34" charset="0"/>
                <a:ea typeface="Calibri" panose="020F0502020204030204" pitchFamily="34" charset="0"/>
                <a:cs typeface="Calibri" panose="020F0502020204030204" pitchFamily="34" charset="0"/>
              </a:rPr>
              <a:t> </a:t>
            </a:r>
            <a:r>
              <a:rPr sz="1600" dirty="0">
                <a:latin typeface="Calibri" panose="020F0502020204030204" pitchFamily="34" charset="0"/>
                <a:ea typeface="Calibri" panose="020F0502020204030204" pitchFamily="34" charset="0"/>
                <a:cs typeface="Calibri" panose="020F0502020204030204" pitchFamily="34" charset="0"/>
              </a:rPr>
              <a:t>to  </a:t>
            </a:r>
            <a:r>
              <a:rPr sz="1600" spc="-5" dirty="0">
                <a:latin typeface="Calibri" panose="020F0502020204030204" pitchFamily="34" charset="0"/>
                <a:ea typeface="Calibri" panose="020F0502020204030204" pitchFamily="34" charset="0"/>
                <a:cs typeface="Calibri" panose="020F0502020204030204" pitchFamily="34" charset="0"/>
              </a:rPr>
              <a:t>app usage </a:t>
            </a:r>
            <a:r>
              <a:rPr sz="1600" dirty="0">
                <a:latin typeface="Calibri" panose="020F0502020204030204" pitchFamily="34" charset="0"/>
                <a:ea typeface="Calibri" panose="020F0502020204030204" pitchFamily="34" charset="0"/>
                <a:cs typeface="Calibri" panose="020F0502020204030204" pitchFamily="34" charset="0"/>
              </a:rPr>
              <a:t>&amp;</a:t>
            </a:r>
            <a:r>
              <a:rPr sz="1600" spc="-55" dirty="0">
                <a:latin typeface="Calibri" panose="020F0502020204030204" pitchFamily="34" charset="0"/>
                <a:ea typeface="Calibri" panose="020F0502020204030204" pitchFamily="34" charset="0"/>
                <a:cs typeface="Calibri" panose="020F0502020204030204" pitchFamily="34" charset="0"/>
              </a:rPr>
              <a:t> </a:t>
            </a:r>
            <a:r>
              <a:rPr sz="1600" spc="-5" dirty="0">
                <a:latin typeface="Calibri" panose="020F0502020204030204" pitchFamily="34" charset="0"/>
                <a:ea typeface="Calibri" panose="020F0502020204030204" pitchFamily="34" charset="0"/>
                <a:cs typeface="Calibri" panose="020F0502020204030204" pitchFamily="34" charset="0"/>
              </a:rPr>
              <a:t>feedback</a:t>
            </a:r>
            <a:r>
              <a:rPr sz="1800" spc="-5" dirty="0">
                <a:solidFill>
                  <a:srgbClr val="FFFFFF"/>
                </a:solidFill>
                <a:latin typeface="Calibri" panose="020F0502020204030204" pitchFamily="34" charset="0"/>
                <a:ea typeface="Calibri" panose="020F0502020204030204" pitchFamily="34" charset="0"/>
                <a:cs typeface="Calibri" panose="020F0502020204030204" pitchFamily="34" charset="0"/>
              </a:rPr>
              <a:t>?</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9" name="object 7">
            <a:extLst>
              <a:ext uri="{FF2B5EF4-FFF2-40B4-BE49-F238E27FC236}">
                <a16:creationId xmlns:a16="http://schemas.microsoft.com/office/drawing/2014/main" id="{9A33E1E1-F45A-804C-2DB3-7BC9EA033D01}"/>
              </a:ext>
            </a:extLst>
          </p:cNvPr>
          <p:cNvSpPr/>
          <p:nvPr/>
        </p:nvSpPr>
        <p:spPr>
          <a:xfrm>
            <a:off x="955040" y="1415415"/>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133678"/>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600" spc="-10" dirty="0">
                <a:solidFill>
                  <a:srgbClr val="124F5B"/>
                </a:solidFill>
                <a:latin typeface="Calibri" panose="020F0502020204030204" pitchFamily="34" charset="0"/>
                <a:ea typeface="Calibri" panose="020F0502020204030204" pitchFamily="34" charset="0"/>
                <a:cs typeface="Calibri" panose="020F0502020204030204" pitchFamily="34" charset="0"/>
              </a:rPr>
              <a:t>Two </a:t>
            </a:r>
            <a:r>
              <a:rPr sz="1600" dirty="0">
                <a:solidFill>
                  <a:srgbClr val="124F5B"/>
                </a:solidFill>
                <a:latin typeface="Calibri" panose="020F0502020204030204" pitchFamily="34" charset="0"/>
                <a:ea typeface="Calibri" panose="020F0502020204030204" pitchFamily="34" charset="0"/>
                <a:cs typeface="Calibri" panose="020F0502020204030204" pitchFamily="34" charset="0"/>
              </a:rPr>
              <a:t>datasets </a:t>
            </a:r>
            <a:r>
              <a:rPr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are </a:t>
            </a:r>
            <a:r>
              <a:rPr sz="1600" spc="-15" dirty="0">
                <a:solidFill>
                  <a:srgbClr val="124F5B"/>
                </a:solidFill>
                <a:latin typeface="Calibri" panose="020F0502020204030204" pitchFamily="34" charset="0"/>
                <a:ea typeface="Calibri" panose="020F0502020204030204" pitchFamily="34" charset="0"/>
                <a:cs typeface="Calibri" panose="020F0502020204030204" pitchFamily="34" charset="0"/>
              </a:rPr>
              <a:t>provided, </a:t>
            </a:r>
            <a:r>
              <a:rPr sz="1600" spc="40" dirty="0">
                <a:solidFill>
                  <a:srgbClr val="124F5B"/>
                </a:solidFill>
                <a:latin typeface="Calibri" panose="020F0502020204030204" pitchFamily="34" charset="0"/>
                <a:ea typeface="Calibri" panose="020F0502020204030204" pitchFamily="34" charset="0"/>
                <a:cs typeface="Calibri" panose="020F0502020204030204" pitchFamily="34" charset="0"/>
              </a:rPr>
              <a:t>one </a:t>
            </a:r>
            <a:r>
              <a:rPr sz="1600" spc="50" dirty="0">
                <a:solidFill>
                  <a:srgbClr val="124F5B"/>
                </a:solidFill>
                <a:latin typeface="Calibri" panose="020F0502020204030204" pitchFamily="34" charset="0"/>
                <a:ea typeface="Calibri" panose="020F0502020204030204" pitchFamily="34" charset="0"/>
                <a:cs typeface="Calibri" panose="020F0502020204030204" pitchFamily="34" charset="0"/>
              </a:rPr>
              <a:t>with </a:t>
            </a:r>
            <a:r>
              <a:rPr sz="1600" b="1" spc="-65" dirty="0">
                <a:solidFill>
                  <a:srgbClr val="124F5B"/>
                </a:solidFill>
                <a:latin typeface="Calibri" panose="020F0502020204030204" pitchFamily="34" charset="0"/>
                <a:ea typeface="Calibri" panose="020F0502020204030204" pitchFamily="34" charset="0"/>
                <a:cs typeface="Calibri" panose="020F0502020204030204" pitchFamily="34" charset="0"/>
              </a:rPr>
              <a:t>basic </a:t>
            </a:r>
            <a:r>
              <a:rPr sz="1600" b="1" spc="-65" dirty="0" smtClean="0">
                <a:solidFill>
                  <a:srgbClr val="124F5B"/>
                </a:solidFill>
                <a:latin typeface="Calibri" panose="020F0502020204030204" pitchFamily="34" charset="0"/>
                <a:ea typeface="Calibri" panose="020F0502020204030204" pitchFamily="34" charset="0"/>
                <a:cs typeface="Calibri" panose="020F0502020204030204" pitchFamily="34" charset="0"/>
              </a:rPr>
              <a:t>information</a:t>
            </a:r>
            <a:r>
              <a:rPr lang="en-US" sz="1600" b="1" spc="-65" dirty="0" smtClean="0">
                <a:solidFill>
                  <a:srgbClr val="124F5B"/>
                </a:solidFill>
                <a:latin typeface="Calibri" panose="020F0502020204030204" pitchFamily="34" charset="0"/>
                <a:ea typeface="Calibri" panose="020F0502020204030204" pitchFamily="34" charset="0"/>
                <a:cs typeface="Calibri" panose="020F0502020204030204" pitchFamily="34" charset="0"/>
              </a:rPr>
              <a:t> (play store Data.csv</a:t>
            </a:r>
            <a:r>
              <a:rPr sz="1600" b="1" spc="-65" dirty="0" smtClean="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0" dirty="0">
                <a:solidFill>
                  <a:srgbClr val="124F5B"/>
                </a:solidFill>
                <a:latin typeface="Calibri" panose="020F0502020204030204" pitchFamily="34" charset="0"/>
                <a:ea typeface="Calibri" panose="020F0502020204030204" pitchFamily="34" charset="0"/>
                <a:cs typeface="Calibri" panose="020F0502020204030204" pitchFamily="34" charset="0"/>
              </a:rPr>
              <a:t>and </a:t>
            </a:r>
            <a:r>
              <a:rPr sz="1600" spc="35" dirty="0">
                <a:solidFill>
                  <a:srgbClr val="124F5B"/>
                </a:solidFill>
                <a:latin typeface="Calibri" panose="020F0502020204030204" pitchFamily="34" charset="0"/>
                <a:ea typeface="Calibri" panose="020F0502020204030204" pitchFamily="34" charset="0"/>
                <a:cs typeface="Calibri" panose="020F0502020204030204" pitchFamily="34" charset="0"/>
              </a:rPr>
              <a:t>the </a:t>
            </a:r>
            <a:r>
              <a:rPr sz="1600" spc="70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20" dirty="0">
                <a:solidFill>
                  <a:srgbClr val="124F5B"/>
                </a:solidFill>
                <a:latin typeface="Calibri" panose="020F0502020204030204" pitchFamily="34" charset="0"/>
                <a:ea typeface="Calibri" panose="020F0502020204030204" pitchFamily="34" charset="0"/>
                <a:cs typeface="Calibri" panose="020F0502020204030204" pitchFamily="34" charset="0"/>
              </a:rPr>
              <a:t>other</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0" dirty="0">
                <a:solidFill>
                  <a:srgbClr val="124F5B"/>
                </a:solidFill>
                <a:latin typeface="Calibri" panose="020F0502020204030204" pitchFamily="34" charset="0"/>
                <a:ea typeface="Calibri" panose="020F0502020204030204" pitchFamily="34" charset="0"/>
                <a:cs typeface="Calibri" panose="020F0502020204030204" pitchFamily="34" charset="0"/>
              </a:rPr>
              <a:t>with</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b="1" spc="-85" dirty="0">
                <a:solidFill>
                  <a:srgbClr val="124F5B"/>
                </a:solidFill>
                <a:latin typeface="Calibri" panose="020F0502020204030204" pitchFamily="34" charset="0"/>
                <a:ea typeface="Calibri" panose="020F0502020204030204" pitchFamily="34" charset="0"/>
                <a:cs typeface="Calibri" panose="020F0502020204030204" pitchFamily="34" charset="0"/>
              </a:rPr>
              <a:t>user</a:t>
            </a:r>
            <a:r>
              <a:rPr sz="1600" b="1" spc="-11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b="1" spc="-100" dirty="0" smtClean="0">
                <a:solidFill>
                  <a:srgbClr val="124F5B"/>
                </a:solidFill>
                <a:latin typeface="Calibri" panose="020F0502020204030204" pitchFamily="34" charset="0"/>
                <a:ea typeface="Calibri" panose="020F0502020204030204" pitchFamily="34" charset="0"/>
                <a:cs typeface="Calibri" panose="020F0502020204030204" pitchFamily="34" charset="0"/>
              </a:rPr>
              <a:t>reviews</a:t>
            </a:r>
            <a:r>
              <a:rPr lang="en-US" sz="1600" b="1" spc="-100" dirty="0" smtClean="0">
                <a:solidFill>
                  <a:srgbClr val="124F5B"/>
                </a:solidFill>
                <a:latin typeface="Calibri" panose="020F0502020204030204" pitchFamily="34" charset="0"/>
                <a:ea typeface="Calibri" panose="020F0502020204030204" pitchFamily="34" charset="0"/>
                <a:cs typeface="Calibri" panose="020F0502020204030204" pitchFamily="34" charset="0"/>
              </a:rPr>
              <a:t> (User Reviews.csv)</a:t>
            </a:r>
            <a:r>
              <a:rPr sz="1600" b="1" spc="-145" dirty="0" smtClean="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20" dirty="0">
                <a:solidFill>
                  <a:srgbClr val="124F5B"/>
                </a:solidFill>
                <a:latin typeface="Calibri" panose="020F0502020204030204" pitchFamily="34" charset="0"/>
                <a:ea typeface="Calibri" panose="020F0502020204030204" pitchFamily="34" charset="0"/>
                <a:cs typeface="Calibri" panose="020F0502020204030204" pitchFamily="34" charset="0"/>
              </a:rPr>
              <a:t>for</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35" dirty="0">
                <a:solidFill>
                  <a:srgbClr val="124F5B"/>
                </a:solidFill>
                <a:latin typeface="Calibri" panose="020F0502020204030204" pitchFamily="34" charset="0"/>
                <a:ea typeface="Calibri" panose="020F0502020204030204" pitchFamily="34" charset="0"/>
                <a:cs typeface="Calibri" panose="020F0502020204030204" pitchFamily="34" charset="0"/>
              </a:rPr>
              <a:t>the</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respective</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35" dirty="0">
                <a:solidFill>
                  <a:srgbClr val="124F5B"/>
                </a:solidFill>
                <a:latin typeface="Calibri" panose="020F0502020204030204" pitchFamily="34" charset="0"/>
                <a:ea typeface="Calibri" panose="020F0502020204030204" pitchFamily="34" charset="0"/>
                <a:cs typeface="Calibri" panose="020F0502020204030204" pitchFamily="34" charset="0"/>
              </a:rPr>
              <a:t>app.</a:t>
            </a:r>
            <a:endParaRPr sz="1600" dirty="0">
              <a:latin typeface="Calibri" panose="020F0502020204030204" pitchFamily="34" charset="0"/>
              <a:ea typeface="Calibri" panose="020F0502020204030204" pitchFamily="34" charset="0"/>
              <a:cs typeface="Calibri" panose="020F0502020204030204" pitchFamily="34" charset="0"/>
            </a:endParaRPr>
          </a:p>
          <a:p>
            <a:pPr marL="469265" marR="5080" indent="-457200" algn="just">
              <a:lnSpc>
                <a:spcPct val="114999"/>
              </a:lnSpc>
              <a:buFont typeface="AoyagiKouzanFontT"/>
              <a:buChar char="❏"/>
              <a:tabLst>
                <a:tab pos="469900" algn="l"/>
              </a:tabLst>
            </a:pPr>
            <a:r>
              <a:rPr sz="1600" spc="65" dirty="0" smtClean="0">
                <a:solidFill>
                  <a:srgbClr val="124F5B"/>
                </a:solidFill>
                <a:latin typeface="Calibri" panose="020F0502020204030204" pitchFamily="34" charset="0"/>
                <a:ea typeface="Calibri" panose="020F0502020204030204" pitchFamily="34" charset="0"/>
                <a:cs typeface="Calibri" panose="020F0502020204030204" pitchFamily="34" charset="0"/>
              </a:rPr>
              <a:t>We</a:t>
            </a:r>
            <a:r>
              <a:rPr sz="1600" spc="-130" dirty="0" smtClean="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45" dirty="0">
                <a:solidFill>
                  <a:srgbClr val="124F5B"/>
                </a:solidFill>
                <a:latin typeface="Calibri" panose="020F0502020204030204" pitchFamily="34" charset="0"/>
                <a:ea typeface="Calibri" panose="020F0502020204030204" pitchFamily="34" charset="0"/>
                <a:cs typeface="Calibri" panose="020F0502020204030204" pitchFamily="34" charset="0"/>
              </a:rPr>
              <a:t>must</a:t>
            </a:r>
            <a:r>
              <a:rPr sz="1600" spc="-13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10" dirty="0">
                <a:solidFill>
                  <a:srgbClr val="124F5B"/>
                </a:solidFill>
                <a:latin typeface="Calibri" panose="020F0502020204030204" pitchFamily="34" charset="0"/>
                <a:ea typeface="Calibri" panose="020F0502020204030204" pitchFamily="34" charset="0"/>
                <a:cs typeface="Calibri" panose="020F0502020204030204" pitchFamily="34" charset="0"/>
              </a:rPr>
              <a:t>examine</a:t>
            </a:r>
            <a:r>
              <a:rPr sz="1600" spc="-12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0" dirty="0">
                <a:solidFill>
                  <a:srgbClr val="124F5B"/>
                </a:solidFill>
                <a:latin typeface="Calibri" panose="020F0502020204030204" pitchFamily="34" charset="0"/>
                <a:ea typeface="Calibri" panose="020F0502020204030204" pitchFamily="34" charset="0"/>
                <a:cs typeface="Calibri" panose="020F0502020204030204" pitchFamily="34" charset="0"/>
              </a:rPr>
              <a:t>and</a:t>
            </a:r>
            <a:r>
              <a:rPr sz="1600" spc="-13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15" dirty="0">
                <a:solidFill>
                  <a:srgbClr val="124F5B"/>
                </a:solidFill>
                <a:latin typeface="Calibri" panose="020F0502020204030204" pitchFamily="34" charset="0"/>
                <a:ea typeface="Calibri" panose="020F0502020204030204" pitchFamily="34" charset="0"/>
                <a:cs typeface="Calibri" panose="020F0502020204030204" pitchFamily="34" charset="0"/>
              </a:rPr>
              <a:t>evaluate</a:t>
            </a:r>
            <a:r>
              <a:rPr sz="1600" spc="-12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35" dirty="0">
                <a:solidFill>
                  <a:srgbClr val="124F5B"/>
                </a:solidFill>
                <a:latin typeface="Calibri" panose="020F0502020204030204" pitchFamily="34" charset="0"/>
                <a:ea typeface="Calibri" panose="020F0502020204030204" pitchFamily="34" charset="0"/>
                <a:cs typeface="Calibri" panose="020F0502020204030204" pitchFamily="34" charset="0"/>
              </a:rPr>
              <a:t>the</a:t>
            </a:r>
            <a:r>
              <a:rPr sz="1600" spc="-13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20" dirty="0">
                <a:solidFill>
                  <a:srgbClr val="124F5B"/>
                </a:solidFill>
                <a:latin typeface="Calibri" panose="020F0502020204030204" pitchFamily="34" charset="0"/>
                <a:ea typeface="Calibri" panose="020F0502020204030204" pitchFamily="34" charset="0"/>
                <a:cs typeface="Calibri" panose="020F0502020204030204" pitchFamily="34" charset="0"/>
              </a:rPr>
              <a:t>data</a:t>
            </a:r>
            <a:r>
              <a:rPr sz="1600" spc="-12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in</a:t>
            </a:r>
            <a:r>
              <a:rPr sz="1600" spc="-13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5" dirty="0">
                <a:solidFill>
                  <a:srgbClr val="124F5B"/>
                </a:solidFill>
                <a:latin typeface="Calibri" panose="020F0502020204030204" pitchFamily="34" charset="0"/>
                <a:ea typeface="Calibri" panose="020F0502020204030204" pitchFamily="34" charset="0"/>
                <a:cs typeface="Calibri" panose="020F0502020204030204" pitchFamily="34" charset="0"/>
              </a:rPr>
              <a:t>both</a:t>
            </a:r>
            <a:r>
              <a:rPr sz="1600" spc="-12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dirty="0">
                <a:solidFill>
                  <a:srgbClr val="124F5B"/>
                </a:solidFill>
                <a:latin typeface="Calibri" panose="020F0502020204030204" pitchFamily="34" charset="0"/>
                <a:ea typeface="Calibri" panose="020F0502020204030204" pitchFamily="34" charset="0"/>
                <a:cs typeface="Calibri" panose="020F0502020204030204" pitchFamily="34" charset="0"/>
              </a:rPr>
              <a:t>datasets</a:t>
            </a:r>
            <a:r>
              <a:rPr sz="1600" spc="-13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in</a:t>
            </a:r>
            <a:r>
              <a:rPr sz="1600" spc="-12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order</a:t>
            </a:r>
            <a:r>
              <a:rPr sz="1600" spc="-13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10" dirty="0">
                <a:solidFill>
                  <a:srgbClr val="124F5B"/>
                </a:solidFill>
                <a:latin typeface="Calibri" panose="020F0502020204030204" pitchFamily="34" charset="0"/>
                <a:ea typeface="Calibri" panose="020F0502020204030204" pitchFamily="34" charset="0"/>
                <a:cs typeface="Calibri" panose="020F0502020204030204" pitchFamily="34" charset="0"/>
              </a:rPr>
              <a:t>to  identify </a:t>
            </a:r>
            <a:r>
              <a:rPr sz="1600" spc="35" dirty="0">
                <a:solidFill>
                  <a:srgbClr val="124F5B"/>
                </a:solidFill>
                <a:latin typeface="Calibri" panose="020F0502020204030204" pitchFamily="34" charset="0"/>
                <a:ea typeface="Calibri" panose="020F0502020204030204" pitchFamily="34" charset="0"/>
                <a:cs typeface="Calibri" panose="020F0502020204030204" pitchFamily="34" charset="0"/>
              </a:rPr>
              <a:t>the</a:t>
            </a:r>
            <a:r>
              <a:rPr sz="1600" spc="70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40" dirty="0">
                <a:solidFill>
                  <a:srgbClr val="124F5B"/>
                </a:solidFill>
                <a:latin typeface="Calibri" panose="020F0502020204030204" pitchFamily="34" charset="0"/>
                <a:ea typeface="Calibri" panose="020F0502020204030204" pitchFamily="34" charset="0"/>
                <a:cs typeface="Calibri" panose="020F0502020204030204" pitchFamily="34" charset="0"/>
              </a:rPr>
              <a:t>important </a:t>
            </a:r>
            <a:r>
              <a:rPr sz="1600" dirty="0">
                <a:solidFill>
                  <a:srgbClr val="124F5B"/>
                </a:solidFill>
                <a:latin typeface="Calibri" panose="020F0502020204030204" pitchFamily="34" charset="0"/>
                <a:ea typeface="Calibri" panose="020F0502020204030204" pitchFamily="34" charset="0"/>
                <a:cs typeface="Calibri" panose="020F0502020204030204" pitchFamily="34" charset="0"/>
              </a:rPr>
              <a:t>characteristics </a:t>
            </a:r>
            <a:r>
              <a:rPr sz="1600" spc="25" dirty="0">
                <a:solidFill>
                  <a:srgbClr val="124F5B"/>
                </a:solidFill>
                <a:latin typeface="Calibri" panose="020F0502020204030204" pitchFamily="34" charset="0"/>
                <a:ea typeface="Calibri" panose="020F0502020204030204" pitchFamily="34" charset="0"/>
                <a:cs typeface="Calibri" panose="020F0502020204030204" pitchFamily="34" charset="0"/>
              </a:rPr>
              <a:t>that </a:t>
            </a:r>
            <a:r>
              <a:rPr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inﬂuence </a:t>
            </a:r>
            <a:r>
              <a:rPr sz="1600" spc="55" dirty="0">
                <a:solidFill>
                  <a:srgbClr val="124F5B"/>
                </a:solidFill>
                <a:latin typeface="Calibri" panose="020F0502020204030204" pitchFamily="34" charset="0"/>
                <a:ea typeface="Calibri" panose="020F0502020204030204" pitchFamily="34" charset="0"/>
                <a:cs typeface="Calibri" panose="020F0502020204030204" pitchFamily="34" charset="0"/>
              </a:rPr>
              <a:t>app  engagement </a:t>
            </a:r>
            <a:r>
              <a:rPr sz="1600" spc="50" dirty="0">
                <a:solidFill>
                  <a:srgbClr val="124F5B"/>
                </a:solidFill>
                <a:latin typeface="Calibri" panose="020F0502020204030204" pitchFamily="34" charset="0"/>
                <a:ea typeface="Calibri" panose="020F0502020204030204" pitchFamily="34" charset="0"/>
                <a:cs typeface="Calibri" panose="020F0502020204030204" pitchFamily="34" charset="0"/>
              </a:rPr>
              <a:t>and</a:t>
            </a:r>
            <a:r>
              <a:rPr sz="1600" spc="-39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35" dirty="0">
                <a:solidFill>
                  <a:srgbClr val="124F5B"/>
                </a:solidFill>
                <a:latin typeface="Calibri" panose="020F0502020204030204" pitchFamily="34" charset="0"/>
                <a:ea typeface="Calibri" panose="020F0502020204030204" pitchFamily="34" charset="0"/>
                <a:cs typeface="Calibri" panose="020F0502020204030204" pitchFamily="34" charset="0"/>
              </a:rPr>
              <a:t>success</a:t>
            </a:r>
            <a:r>
              <a:rPr sz="1800" spc="-35" dirty="0">
                <a:solidFill>
                  <a:srgbClr val="124F5B"/>
                </a:solidFill>
                <a:latin typeface="Calibri" panose="020F0502020204030204" pitchFamily="34" charset="0"/>
                <a:ea typeface="Calibri" panose="020F0502020204030204" pitchFamily="34" charset="0"/>
                <a:cs typeface="Calibri" panose="020F0502020204030204" pitchFamily="34" charset="0"/>
              </a:rPr>
              <a:t>.</a:t>
            </a:r>
            <a:endParaRPr sz="180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45"/>
              </a:spcBef>
              <a:buClr>
                <a:srgbClr val="124F5B"/>
              </a:buClr>
              <a:buFont typeface="AoyagiKouzanFontT"/>
              <a:buChar char="❏"/>
            </a:pPr>
            <a:endParaRPr sz="2000" dirty="0">
              <a:latin typeface="Calibri" panose="020F0502020204030204" pitchFamily="34" charset="0"/>
              <a:ea typeface="Calibri" panose="020F0502020204030204" pitchFamily="34" charset="0"/>
              <a:cs typeface="Calibri" panose="020F0502020204030204" pitchFamily="34" charset="0"/>
            </a:endParaRPr>
          </a:p>
          <a:p>
            <a:pPr marL="12700">
              <a:lnSpc>
                <a:spcPct val="100000"/>
              </a:lnSpc>
            </a:pPr>
            <a:r>
              <a:rPr lang="en-US" sz="2000" b="1" spc="-145" dirty="0" smtClean="0">
                <a:solidFill>
                  <a:srgbClr val="CC0000"/>
                </a:solidFill>
                <a:latin typeface="Calibri" panose="020F0502020204030204" pitchFamily="34" charset="0"/>
                <a:ea typeface="Calibri" panose="020F0502020204030204" pitchFamily="34" charset="0"/>
                <a:cs typeface="Calibri" panose="020F0502020204030204" pitchFamily="34" charset="0"/>
              </a:rPr>
              <a:t>    </a:t>
            </a:r>
            <a:r>
              <a:rPr sz="2000" b="1" spc="-145" dirty="0" smtClean="0">
                <a:solidFill>
                  <a:srgbClr val="CC0000"/>
                </a:solidFill>
                <a:latin typeface="Calibri" panose="020F0502020204030204" pitchFamily="34" charset="0"/>
                <a:ea typeface="Calibri" panose="020F0502020204030204" pitchFamily="34" charset="0"/>
                <a:cs typeface="Calibri" panose="020F0502020204030204" pitchFamily="34" charset="0"/>
              </a:rPr>
              <a:t>So</a:t>
            </a:r>
            <a:r>
              <a:rPr sz="2000" b="1" spc="-145" dirty="0">
                <a:solidFill>
                  <a:srgbClr val="CC0000"/>
                </a:solidFill>
                <a:latin typeface="Calibri" panose="020F0502020204030204" pitchFamily="34" charset="0"/>
                <a:ea typeface="Calibri" panose="020F0502020204030204" pitchFamily="34" charset="0"/>
                <a:cs typeface="Calibri" panose="020F0502020204030204" pitchFamily="34" charset="0"/>
              </a:rPr>
              <a:t>, </a:t>
            </a:r>
            <a:r>
              <a:rPr sz="2000" b="1" spc="-70" dirty="0">
                <a:solidFill>
                  <a:srgbClr val="CC0000"/>
                </a:solidFill>
                <a:latin typeface="Calibri" panose="020F0502020204030204" pitchFamily="34" charset="0"/>
                <a:ea typeface="Calibri" panose="020F0502020204030204" pitchFamily="34" charset="0"/>
                <a:cs typeface="Calibri" panose="020F0502020204030204" pitchFamily="34" charset="0"/>
              </a:rPr>
              <a:t>what </a:t>
            </a:r>
            <a:r>
              <a:rPr sz="2000" b="1" spc="-85" dirty="0">
                <a:solidFill>
                  <a:srgbClr val="CC0000"/>
                </a:solidFill>
                <a:latin typeface="Calibri" panose="020F0502020204030204" pitchFamily="34" charset="0"/>
                <a:ea typeface="Calibri" panose="020F0502020204030204" pitchFamily="34" charset="0"/>
                <a:cs typeface="Calibri" panose="020F0502020204030204" pitchFamily="34" charset="0"/>
              </a:rPr>
              <a:t>factors </a:t>
            </a:r>
            <a:r>
              <a:rPr sz="2000" b="1" spc="-55" dirty="0">
                <a:solidFill>
                  <a:srgbClr val="CC0000"/>
                </a:solidFill>
                <a:latin typeface="Calibri" panose="020F0502020204030204" pitchFamily="34" charset="0"/>
                <a:ea typeface="Calibri" panose="020F0502020204030204" pitchFamily="34" charset="0"/>
                <a:cs typeface="Calibri" panose="020F0502020204030204" pitchFamily="34" charset="0"/>
              </a:rPr>
              <a:t>inﬂuence </a:t>
            </a:r>
            <a:r>
              <a:rPr sz="2000" b="1" spc="-75" dirty="0">
                <a:solidFill>
                  <a:srgbClr val="CC0000"/>
                </a:solidFill>
                <a:latin typeface="Calibri" panose="020F0502020204030204" pitchFamily="34" charset="0"/>
                <a:ea typeface="Calibri" panose="020F0502020204030204" pitchFamily="34" charset="0"/>
                <a:cs typeface="Calibri" panose="020F0502020204030204" pitchFamily="34" charset="0"/>
              </a:rPr>
              <a:t>an </a:t>
            </a:r>
            <a:r>
              <a:rPr sz="2000" b="1" spc="-100" dirty="0">
                <a:solidFill>
                  <a:srgbClr val="CC0000"/>
                </a:solidFill>
                <a:latin typeface="Calibri" panose="020F0502020204030204" pitchFamily="34" charset="0"/>
                <a:ea typeface="Calibri" panose="020F0502020204030204" pitchFamily="34" charset="0"/>
                <a:cs typeface="Calibri" panose="020F0502020204030204" pitchFamily="34" charset="0"/>
              </a:rPr>
              <a:t>app's</a:t>
            </a:r>
            <a:r>
              <a:rPr sz="2000" b="1" spc="-295" dirty="0">
                <a:solidFill>
                  <a:srgbClr val="CC0000"/>
                </a:solidFill>
                <a:latin typeface="Calibri" panose="020F0502020204030204" pitchFamily="34" charset="0"/>
                <a:ea typeface="Calibri" panose="020F0502020204030204" pitchFamily="34" charset="0"/>
                <a:cs typeface="Calibri" panose="020F0502020204030204" pitchFamily="34" charset="0"/>
              </a:rPr>
              <a:t> </a:t>
            </a:r>
            <a:r>
              <a:rPr sz="2000" b="1" spc="-75" dirty="0">
                <a:solidFill>
                  <a:srgbClr val="CC0000"/>
                </a:solidFill>
                <a:latin typeface="Calibri" panose="020F0502020204030204" pitchFamily="34" charset="0"/>
                <a:ea typeface="Calibri" panose="020F0502020204030204" pitchFamily="34" charset="0"/>
                <a:cs typeface="Calibri" panose="020F0502020204030204" pitchFamily="34" charset="0"/>
              </a:rPr>
              <a:t>success?</a:t>
            </a:r>
            <a:endParaRPr sz="2000" dirty="0">
              <a:latin typeface="Calibri" panose="020F0502020204030204" pitchFamily="34" charset="0"/>
              <a:ea typeface="Calibri" panose="020F0502020204030204" pitchFamily="34" charset="0"/>
              <a:cs typeface="Calibri" panose="020F0502020204030204" pitchFamily="34" charset="0"/>
            </a:endParaRPr>
          </a:p>
          <a:p>
            <a:pPr marL="12700">
              <a:lnSpc>
                <a:spcPct val="100000"/>
              </a:lnSpc>
              <a:spcBef>
                <a:spcPts val="5"/>
              </a:spcBef>
            </a:pPr>
            <a:r>
              <a:rPr lang="en-US" sz="1600" spc="65" dirty="0" smtClean="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65" dirty="0" smtClean="0">
                <a:solidFill>
                  <a:srgbClr val="124F5B"/>
                </a:solidFill>
                <a:latin typeface="Calibri" panose="020F0502020204030204" pitchFamily="34" charset="0"/>
                <a:ea typeface="Calibri" panose="020F0502020204030204" pitchFamily="34" charset="0"/>
                <a:cs typeface="Calibri" panose="020F0502020204030204" pitchFamily="34" charset="0"/>
              </a:rPr>
              <a:t>An</a:t>
            </a:r>
            <a:r>
              <a:rPr sz="1600" spc="-170" dirty="0" smtClean="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5" dirty="0">
                <a:solidFill>
                  <a:srgbClr val="124F5B"/>
                </a:solidFill>
                <a:latin typeface="Calibri" panose="020F0502020204030204" pitchFamily="34" charset="0"/>
                <a:ea typeface="Calibri" panose="020F0502020204030204" pitchFamily="34" charset="0"/>
                <a:cs typeface="Calibri" panose="020F0502020204030204" pitchFamily="34" charset="0"/>
              </a:rPr>
              <a:t>app</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35" dirty="0">
                <a:solidFill>
                  <a:srgbClr val="124F5B"/>
                </a:solidFill>
                <a:latin typeface="Calibri" panose="020F0502020204030204" pitchFamily="34" charset="0"/>
                <a:ea typeface="Calibri" panose="020F0502020204030204" pitchFamily="34" charset="0"/>
                <a:cs typeface="Calibri" panose="020F0502020204030204" pitchFamily="34" charset="0"/>
              </a:rPr>
              <a:t>is</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dirty="0">
                <a:solidFill>
                  <a:srgbClr val="124F5B"/>
                </a:solidFill>
                <a:latin typeface="Calibri" panose="020F0502020204030204" pitchFamily="34" charset="0"/>
                <a:ea typeface="Calibri" panose="020F0502020204030204" pitchFamily="34" charset="0"/>
                <a:cs typeface="Calibri" panose="020F0502020204030204" pitchFamily="34" charset="0"/>
              </a:rPr>
              <a:t>said</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10" dirty="0">
                <a:solidFill>
                  <a:srgbClr val="124F5B"/>
                </a:solidFill>
                <a:latin typeface="Calibri" panose="020F0502020204030204" pitchFamily="34" charset="0"/>
                <a:ea typeface="Calibri" panose="020F0502020204030204" pitchFamily="34" charset="0"/>
                <a:cs typeface="Calibri" panose="020F0502020204030204" pitchFamily="34" charset="0"/>
              </a:rPr>
              <a:t>to</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5" dirty="0">
                <a:solidFill>
                  <a:srgbClr val="124F5B"/>
                </a:solidFill>
                <a:latin typeface="Calibri" panose="020F0502020204030204" pitchFamily="34" charset="0"/>
                <a:ea typeface="Calibri" panose="020F0502020204030204" pitchFamily="34" charset="0"/>
                <a:cs typeface="Calibri" panose="020F0502020204030204" pitchFamily="34" charset="0"/>
              </a:rPr>
              <a:t>be</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successful</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20" dirty="0">
                <a:solidFill>
                  <a:srgbClr val="124F5B"/>
                </a:solidFill>
                <a:latin typeface="Calibri" panose="020F0502020204030204" pitchFamily="34" charset="0"/>
                <a:ea typeface="Calibri" panose="020F0502020204030204" pitchFamily="34" charset="0"/>
                <a:cs typeface="Calibri" panose="020F0502020204030204" pitchFamily="34" charset="0"/>
              </a:rPr>
              <a:t>if</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it</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110" dirty="0">
                <a:solidFill>
                  <a:srgbClr val="124F5B"/>
                </a:solidFill>
                <a:latin typeface="Calibri" panose="020F0502020204030204" pitchFamily="34" charset="0"/>
                <a:ea typeface="Calibri" panose="020F0502020204030204" pitchFamily="34" charset="0"/>
                <a:cs typeface="Calibri" panose="020F0502020204030204" pitchFamily="34" charset="0"/>
              </a:rPr>
              <a:t>has:</a:t>
            </a:r>
            <a:endParaRPr sz="1600" dirty="0">
              <a:latin typeface="Calibri" panose="020F0502020204030204" pitchFamily="34" charset="0"/>
              <a:ea typeface="Calibri" panose="020F0502020204030204" pitchFamily="34" charset="0"/>
              <a:cs typeface="Calibri" panose="020F0502020204030204" pitchFamily="34" charset="0"/>
            </a:endParaRPr>
          </a:p>
          <a:p>
            <a:pPr marL="469900" indent="-457200">
              <a:lnSpc>
                <a:spcPct val="100000"/>
              </a:lnSpc>
              <a:buFont typeface="AoyagiKouzanFontT"/>
              <a:buChar char="❏"/>
              <a:tabLst>
                <a:tab pos="469265" algn="l"/>
                <a:tab pos="469900" algn="l"/>
              </a:tabLst>
            </a:pPr>
            <a:r>
              <a:rPr sz="1600" spc="60" dirty="0">
                <a:solidFill>
                  <a:srgbClr val="124F5B"/>
                </a:solidFill>
                <a:latin typeface="Calibri" panose="020F0502020204030204" pitchFamily="34" charset="0"/>
                <a:ea typeface="Calibri" panose="020F0502020204030204" pitchFamily="34" charset="0"/>
                <a:cs typeface="Calibri" panose="020F0502020204030204" pitchFamily="34" charset="0"/>
              </a:rPr>
              <a:t>A</a:t>
            </a:r>
            <a:r>
              <a:rPr sz="1600" spc="-17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65" dirty="0">
                <a:solidFill>
                  <a:srgbClr val="124F5B"/>
                </a:solidFill>
                <a:latin typeface="Calibri" panose="020F0502020204030204" pitchFamily="34" charset="0"/>
                <a:ea typeface="Calibri" panose="020F0502020204030204" pitchFamily="34" charset="0"/>
                <a:cs typeface="Calibri" panose="020F0502020204030204" pitchFamily="34" charset="0"/>
              </a:rPr>
              <a:t>high</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15" dirty="0">
                <a:solidFill>
                  <a:srgbClr val="124F5B"/>
                </a:solidFill>
                <a:latin typeface="Calibri" panose="020F0502020204030204" pitchFamily="34" charset="0"/>
                <a:ea typeface="Calibri" panose="020F0502020204030204" pitchFamily="34" charset="0"/>
                <a:cs typeface="Calibri" panose="020F0502020204030204" pitchFamily="34" charset="0"/>
              </a:rPr>
              <a:t>average</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user</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15" dirty="0">
                <a:solidFill>
                  <a:srgbClr val="124F5B"/>
                </a:solidFill>
                <a:latin typeface="Calibri" panose="020F0502020204030204" pitchFamily="34" charset="0"/>
                <a:ea typeface="Calibri" panose="020F0502020204030204" pitchFamily="34" charset="0"/>
                <a:cs typeface="Calibri" panose="020F0502020204030204" pitchFamily="34" charset="0"/>
              </a:rPr>
              <a:t>rating</a:t>
            </a:r>
            <a:endParaRPr sz="1600" dirty="0">
              <a:latin typeface="Calibri" panose="020F0502020204030204" pitchFamily="34" charset="0"/>
              <a:ea typeface="Calibri" panose="020F0502020204030204" pitchFamily="34" charset="0"/>
              <a:cs typeface="Calibri" panose="020F0502020204030204" pitchFamily="34" charset="0"/>
            </a:endParaRPr>
          </a:p>
          <a:p>
            <a:pPr marL="469900" indent="-457200">
              <a:lnSpc>
                <a:spcPct val="100000"/>
              </a:lnSpc>
              <a:buFont typeface="AoyagiKouzanFontT"/>
              <a:buChar char="❏"/>
              <a:tabLst>
                <a:tab pos="469265" algn="l"/>
                <a:tab pos="469900" algn="l"/>
              </a:tabLst>
            </a:pPr>
            <a:r>
              <a:rPr sz="1600" spc="60" dirty="0">
                <a:solidFill>
                  <a:srgbClr val="124F5B"/>
                </a:solidFill>
                <a:latin typeface="Calibri" panose="020F0502020204030204" pitchFamily="34" charset="0"/>
                <a:ea typeface="Calibri" panose="020F0502020204030204" pitchFamily="34" charset="0"/>
                <a:cs typeface="Calibri" panose="020F0502020204030204" pitchFamily="34" charset="0"/>
              </a:rPr>
              <a:t>A</a:t>
            </a:r>
            <a:r>
              <a:rPr sz="1600" spc="-17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70" dirty="0">
                <a:solidFill>
                  <a:srgbClr val="124F5B"/>
                </a:solidFill>
                <a:latin typeface="Calibri" panose="020F0502020204030204" pitchFamily="34" charset="0"/>
                <a:ea typeface="Calibri" panose="020F0502020204030204" pitchFamily="34" charset="0"/>
                <a:cs typeface="Calibri" panose="020F0502020204030204" pitchFamily="34" charset="0"/>
              </a:rPr>
              <a:t>good</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60" dirty="0">
                <a:solidFill>
                  <a:srgbClr val="124F5B"/>
                </a:solidFill>
                <a:latin typeface="Calibri" panose="020F0502020204030204" pitchFamily="34" charset="0"/>
                <a:ea typeface="Calibri" panose="020F0502020204030204" pitchFamily="34" charset="0"/>
                <a:cs typeface="Calibri" panose="020F0502020204030204" pitchFamily="34" charset="0"/>
              </a:rPr>
              <a:t>number</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of</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positive</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20" dirty="0">
                <a:solidFill>
                  <a:srgbClr val="124F5B"/>
                </a:solidFill>
                <a:latin typeface="Calibri" panose="020F0502020204030204" pitchFamily="34" charset="0"/>
                <a:ea typeface="Calibri" panose="020F0502020204030204" pitchFamily="34" charset="0"/>
                <a:cs typeface="Calibri" panose="020F0502020204030204" pitchFamily="34" charset="0"/>
              </a:rPr>
              <a:t>reviews</a:t>
            </a:r>
            <a:endParaRPr sz="1600" dirty="0">
              <a:latin typeface="Calibri" panose="020F0502020204030204" pitchFamily="34" charset="0"/>
              <a:ea typeface="Calibri" panose="020F0502020204030204" pitchFamily="34" charset="0"/>
              <a:cs typeface="Calibri" panose="020F0502020204030204" pitchFamily="34" charset="0"/>
            </a:endParaRPr>
          </a:p>
          <a:p>
            <a:pPr marL="469900" indent="-457200">
              <a:lnSpc>
                <a:spcPct val="100000"/>
              </a:lnSpc>
              <a:buFont typeface="AoyagiKouzanFontT"/>
              <a:buChar char="❏"/>
              <a:tabLst>
                <a:tab pos="469265" algn="l"/>
                <a:tab pos="469900" algn="l"/>
              </a:tabLst>
            </a:pPr>
            <a:r>
              <a:rPr sz="1600" spc="60" dirty="0">
                <a:solidFill>
                  <a:srgbClr val="124F5B"/>
                </a:solidFill>
                <a:latin typeface="Calibri" panose="020F0502020204030204" pitchFamily="34" charset="0"/>
                <a:ea typeface="Calibri" panose="020F0502020204030204" pitchFamily="34" charset="0"/>
                <a:cs typeface="Calibri" panose="020F0502020204030204" pitchFamily="34" charset="0"/>
              </a:rPr>
              <a:t>A</a:t>
            </a:r>
            <a:r>
              <a:rPr sz="1600" spc="-17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70" dirty="0">
                <a:solidFill>
                  <a:srgbClr val="124F5B"/>
                </a:solidFill>
                <a:latin typeface="Calibri" panose="020F0502020204030204" pitchFamily="34" charset="0"/>
                <a:ea typeface="Calibri" panose="020F0502020204030204" pitchFamily="34" charset="0"/>
                <a:cs typeface="Calibri" panose="020F0502020204030204" pitchFamily="34" charset="0"/>
              </a:rPr>
              <a:t>good</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60" dirty="0">
                <a:solidFill>
                  <a:srgbClr val="124F5B"/>
                </a:solidFill>
                <a:latin typeface="Calibri" panose="020F0502020204030204" pitchFamily="34" charset="0"/>
                <a:ea typeface="Calibri" panose="020F0502020204030204" pitchFamily="34" charset="0"/>
                <a:cs typeface="Calibri" panose="020F0502020204030204" pitchFamily="34" charset="0"/>
              </a:rPr>
              <a:t>number</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of</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35" dirty="0">
                <a:solidFill>
                  <a:srgbClr val="124F5B"/>
                </a:solidFill>
                <a:latin typeface="Calibri" panose="020F0502020204030204" pitchFamily="34" charset="0"/>
                <a:ea typeface="Calibri" panose="020F0502020204030204" pitchFamily="34" charset="0"/>
                <a:cs typeface="Calibri" panose="020F0502020204030204" pitchFamily="34" charset="0"/>
              </a:rPr>
              <a:t>monthly</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15" dirty="0">
                <a:solidFill>
                  <a:srgbClr val="124F5B"/>
                </a:solidFill>
                <a:latin typeface="Calibri" panose="020F0502020204030204" pitchFamily="34" charset="0"/>
                <a:ea typeface="Calibri" panose="020F0502020204030204" pitchFamily="34" charset="0"/>
                <a:cs typeface="Calibri" panose="020F0502020204030204" pitchFamily="34" charset="0"/>
              </a:rPr>
              <a:t>average</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20" dirty="0">
                <a:solidFill>
                  <a:srgbClr val="124F5B"/>
                </a:solidFill>
                <a:latin typeface="Calibri" panose="020F0502020204030204" pitchFamily="34" charset="0"/>
                <a:ea typeface="Calibri" panose="020F0502020204030204" pitchFamily="34" charset="0"/>
                <a:cs typeface="Calibri" panose="020F0502020204030204" pitchFamily="34" charset="0"/>
              </a:rPr>
              <a:t>users</a:t>
            </a:r>
            <a:endParaRPr sz="1600" dirty="0">
              <a:latin typeface="Calibri" panose="020F0502020204030204" pitchFamily="34" charset="0"/>
              <a:ea typeface="Calibri" panose="020F0502020204030204" pitchFamily="34" charset="0"/>
              <a:cs typeface="Calibri" panose="020F0502020204030204" pitchFamily="34" charset="0"/>
            </a:endParaRPr>
          </a:p>
          <a:p>
            <a:pPr marL="469900" indent="-457200">
              <a:lnSpc>
                <a:spcPct val="100000"/>
              </a:lnSpc>
              <a:buFont typeface="AoyagiKouzanFontT"/>
              <a:buChar char="❏"/>
              <a:tabLst>
                <a:tab pos="469265" algn="l"/>
                <a:tab pos="469900" algn="l"/>
              </a:tabLst>
            </a:pPr>
            <a:r>
              <a:rPr sz="1600" spc="70" dirty="0">
                <a:solidFill>
                  <a:srgbClr val="124F5B"/>
                </a:solidFill>
                <a:latin typeface="Calibri" panose="020F0502020204030204" pitchFamily="34" charset="0"/>
                <a:ea typeface="Calibri" panose="020F0502020204030204" pitchFamily="34" charset="0"/>
                <a:cs typeface="Calibri" panose="020F0502020204030204" pitchFamily="34" charset="0"/>
              </a:rPr>
              <a:t>High</a:t>
            </a:r>
            <a:r>
              <a:rPr sz="1600" spc="-17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 dirty="0">
                <a:solidFill>
                  <a:srgbClr val="124F5B"/>
                </a:solidFill>
                <a:latin typeface="Calibri" panose="020F0502020204030204" pitchFamily="34" charset="0"/>
                <a:ea typeface="Calibri" panose="020F0502020204030204" pitchFamily="34" charset="0"/>
                <a:cs typeface="Calibri" panose="020F0502020204030204" pitchFamily="34" charset="0"/>
              </a:rPr>
              <a:t>revenue</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20" dirty="0">
                <a:solidFill>
                  <a:srgbClr val="124F5B"/>
                </a:solidFill>
                <a:latin typeface="Calibri" panose="020F0502020204030204" pitchFamily="34" charset="0"/>
                <a:ea typeface="Calibri" panose="020F0502020204030204" pitchFamily="34" charset="0"/>
                <a:cs typeface="Calibri" panose="020F0502020204030204" pitchFamily="34" charset="0"/>
              </a:rPr>
              <a:t>per</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30" dirty="0">
                <a:solidFill>
                  <a:srgbClr val="124F5B"/>
                </a:solidFill>
                <a:latin typeface="Calibri" panose="020F0502020204030204" pitchFamily="34" charset="0"/>
                <a:ea typeface="Calibri" panose="020F0502020204030204" pitchFamily="34" charset="0"/>
                <a:cs typeface="Calibri" panose="020F0502020204030204" pitchFamily="34" charset="0"/>
              </a:rPr>
              <a:t>customer</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0" dirty="0">
                <a:solidFill>
                  <a:srgbClr val="124F5B"/>
                </a:solidFill>
                <a:latin typeface="Calibri" panose="020F0502020204030204" pitchFamily="34" charset="0"/>
                <a:ea typeface="Calibri" panose="020F0502020204030204" pitchFamily="34" charset="0"/>
                <a:cs typeface="Calibri" panose="020F0502020204030204" pitchFamily="34" charset="0"/>
              </a:rPr>
              <a:t>and</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15" dirty="0">
                <a:solidFill>
                  <a:srgbClr val="124F5B"/>
                </a:solidFill>
                <a:latin typeface="Calibri" panose="020F0502020204030204" pitchFamily="34" charset="0"/>
                <a:ea typeface="Calibri" panose="020F0502020204030204" pitchFamily="34" charset="0"/>
                <a:cs typeface="Calibri" panose="020F0502020204030204" pitchFamily="34" charset="0"/>
              </a:rPr>
              <a:t>so</a:t>
            </a:r>
            <a:r>
              <a:rPr sz="1600" spc="-165"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sz="1600" spc="-55" dirty="0">
                <a:solidFill>
                  <a:srgbClr val="124F5B"/>
                </a:solidFill>
                <a:latin typeface="Calibri" panose="020F0502020204030204" pitchFamily="34" charset="0"/>
                <a:ea typeface="Calibri" panose="020F0502020204030204" pitchFamily="34" charset="0"/>
                <a:cs typeface="Calibri" panose="020F0502020204030204" pitchFamily="34" charset="0"/>
              </a:rPr>
              <a:t>on.</a:t>
            </a:r>
            <a:endParaRPr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latin typeface="+mj-lt"/>
              </a:rPr>
              <a:t>Problem</a:t>
            </a:r>
            <a:r>
              <a:rPr lang="en-IN" sz="2800" b="1" spc="-225" dirty="0">
                <a:solidFill>
                  <a:schemeClr val="tx1"/>
                </a:solidFill>
                <a:latin typeface="+mj-lt"/>
              </a:rPr>
              <a:t> </a:t>
            </a:r>
            <a:r>
              <a:rPr lang="en-IN" sz="2800" b="1" spc="-95" dirty="0">
                <a:solidFill>
                  <a:schemeClr val="tx1"/>
                </a:solidFill>
                <a:latin typeface="+mj-lt"/>
              </a:rPr>
              <a:t>Statement</a:t>
            </a:r>
            <a:endParaRPr lang="en-IN" sz="2800" b="1" dirty="0">
              <a:solidFill>
                <a:schemeClr val="tx1"/>
              </a:solidFill>
              <a:latin typeface="+mj-lt"/>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358758" y="682124"/>
            <a:ext cx="8705957" cy="4145673"/>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196850" indent="-285750">
              <a:lnSpc>
                <a:spcPct val="80000"/>
              </a:lnSpc>
              <a:buSzPts val="1400"/>
              <a:buFont typeface="Wingdings" panose="05000000000000000000" pitchFamily="2" charset="2"/>
              <a:buChar char="q"/>
            </a:pPr>
            <a:r>
              <a:rPr lang="en-US" dirty="0" smtClean="0">
                <a:solidFill>
                  <a:schemeClr val="accent5">
                    <a:lumMod val="50000"/>
                  </a:schemeClr>
                </a:solidFill>
              </a:rPr>
              <a:t>Exploring </a:t>
            </a:r>
            <a:r>
              <a:rPr lang="en-US" dirty="0">
                <a:solidFill>
                  <a:schemeClr val="accent5">
                    <a:lumMod val="50000"/>
                  </a:schemeClr>
                </a:solidFill>
              </a:rPr>
              <a:t>the </a:t>
            </a:r>
            <a:r>
              <a:rPr lang="en-US" dirty="0" smtClean="0">
                <a:solidFill>
                  <a:schemeClr val="accent5">
                    <a:lumMod val="50000"/>
                  </a:schemeClr>
                </a:solidFill>
              </a:rPr>
              <a:t>database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Highest rating Apps in google play store in terms of </a:t>
            </a:r>
            <a:r>
              <a:rPr lang="en-US" dirty="0" smtClean="0">
                <a:solidFill>
                  <a:schemeClr val="accent5">
                    <a:lumMod val="50000"/>
                  </a:schemeClr>
                </a:solidFill>
              </a:rPr>
              <a:t>categories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Number of Application in terms of </a:t>
            </a:r>
            <a:r>
              <a:rPr lang="en-US" dirty="0" smtClean="0">
                <a:solidFill>
                  <a:schemeClr val="accent5">
                    <a:lumMod val="50000"/>
                  </a:schemeClr>
                </a:solidFill>
              </a:rPr>
              <a:t>Category</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apps which has </a:t>
            </a:r>
            <a:r>
              <a:rPr lang="en-US" dirty="0" smtClean="0">
                <a:solidFill>
                  <a:schemeClr val="accent5">
                    <a:lumMod val="50000"/>
                  </a:schemeClr>
                </a:solidFill>
              </a:rPr>
              <a:t>maximum downloads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Which 10 apps from the 'FAMILY' category are </a:t>
            </a:r>
            <a:endParaRPr lang="en-US" dirty="0" smtClean="0">
              <a:solidFill>
                <a:schemeClr val="accent5">
                  <a:lumMod val="50000"/>
                </a:schemeClr>
              </a:solidFill>
            </a:endParaRPr>
          </a:p>
          <a:p>
            <a:pPr>
              <a:lnSpc>
                <a:spcPct val="80000"/>
              </a:lnSpc>
              <a:buSzPts val="1400"/>
            </a:pPr>
            <a:r>
              <a:rPr lang="en-US" dirty="0" smtClean="0">
                <a:solidFill>
                  <a:schemeClr val="accent5">
                    <a:lumMod val="50000"/>
                  </a:schemeClr>
                </a:solidFill>
              </a:rPr>
              <a:t>      having </a:t>
            </a:r>
            <a:r>
              <a:rPr lang="en-US" dirty="0">
                <a:solidFill>
                  <a:schemeClr val="accent5">
                    <a:lumMod val="50000"/>
                  </a:schemeClr>
                </a:solidFill>
              </a:rPr>
              <a:t>the lowest rating and highest rating</a:t>
            </a:r>
            <a:r>
              <a:rPr lang="en-US" dirty="0" smtClean="0">
                <a:solidFill>
                  <a:schemeClr val="accent5">
                    <a:lumMod val="50000"/>
                  </a:schemeClr>
                </a:solidFill>
              </a:rPr>
              <a:t>.</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Free and Paid </a:t>
            </a:r>
            <a:r>
              <a:rPr lang="en-US" dirty="0" smtClean="0">
                <a:solidFill>
                  <a:schemeClr val="accent5">
                    <a:lumMod val="50000"/>
                  </a:schemeClr>
                </a:solidFill>
              </a:rPr>
              <a:t>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Relation between app category and app </a:t>
            </a:r>
            <a:r>
              <a:rPr lang="en-US" dirty="0" smtClean="0">
                <a:solidFill>
                  <a:schemeClr val="accent5">
                    <a:lumMod val="50000"/>
                  </a:schemeClr>
                </a:solidFill>
              </a:rPr>
              <a:t>price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Filter out "junk" </a:t>
            </a:r>
            <a:r>
              <a:rPr lang="en-US" dirty="0" smtClean="0">
                <a:solidFill>
                  <a:schemeClr val="accent5">
                    <a:lumMod val="50000"/>
                  </a:schemeClr>
                </a:solidFill>
              </a:rPr>
              <a:t>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Sentiment analysis of user </a:t>
            </a:r>
            <a:r>
              <a:rPr lang="en-US" dirty="0" smtClean="0">
                <a:solidFill>
                  <a:schemeClr val="accent5">
                    <a:lumMod val="50000"/>
                  </a:schemeClr>
                </a:solidFill>
              </a:rPr>
              <a:t>reviews</a:t>
            </a:r>
          </a:p>
          <a:p>
            <a:pPr>
              <a:lnSpc>
                <a:spcPct val="80000"/>
              </a:lnSpc>
              <a:buSzPts val="1400"/>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conclusion</a:t>
            </a:r>
            <a:r>
              <a:rPr lang="en-US" b="0" i="0" u="none" strike="noStrike" cap="none" dirty="0">
                <a:solidFill>
                  <a:schemeClr val="accent5">
                    <a:lumMod val="50000"/>
                  </a:schemeClr>
                </a:solidFill>
                <a:latin typeface="Arial"/>
                <a:ea typeface="Arial"/>
                <a:cs typeface="Arial"/>
                <a:sym typeface="Arial"/>
              </a:rPr>
              <a:t/>
            </a:r>
            <a:br>
              <a:rPr lang="en-US" b="0" i="0" u="none" strike="noStrike" cap="none" dirty="0">
                <a:solidFill>
                  <a:schemeClr val="accent5">
                    <a:lumMod val="50000"/>
                  </a:schemeClr>
                </a:solidFill>
                <a:latin typeface="Arial"/>
                <a:ea typeface="Arial"/>
                <a:cs typeface="Arial"/>
                <a:sym typeface="Arial"/>
              </a:rPr>
            </a:br>
            <a:r>
              <a:rPr lang="en-US" b="0" i="0" u="none" strike="noStrike" cap="none" dirty="0" smtClean="0">
                <a:solidFill>
                  <a:schemeClr val="accent5">
                    <a:lumMod val="50000"/>
                  </a:schemeClr>
                </a:solidFill>
                <a:latin typeface="Arial"/>
                <a:ea typeface="Arial"/>
                <a:cs typeface="Arial"/>
                <a:sym typeface="Arial"/>
              </a:rPr>
              <a:t> </a:t>
            </a: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smtClean="0">
                <a:solidFill>
                  <a:schemeClr val="dk1"/>
                </a:solidFill>
                <a:latin typeface="Arial"/>
                <a:ea typeface="Arial"/>
                <a:cs typeface="Arial"/>
                <a:sym typeface="Arial"/>
              </a:rPr>
              <a:t> 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24731" y="1307010"/>
            <a:ext cx="2288363" cy="2487024"/>
          </a:xfrm>
          <a:prstGeom prst="rect">
            <a:avLst/>
          </a:prstGeom>
        </p:spPr>
        <p:style>
          <a:lnRef idx="0">
            <a:schemeClr val="accent3"/>
          </a:lnRef>
          <a:fillRef idx="3">
            <a:schemeClr val="accent3"/>
          </a:fillRef>
          <a:effectRef idx="3">
            <a:schemeClr val="accent3"/>
          </a:effectRef>
          <a:fontRef idx="minor">
            <a:schemeClr val="lt1"/>
          </a:fontRef>
        </p:style>
      </p:pic>
      <p:sp>
        <p:nvSpPr>
          <p:cNvPr id="5" name="object 5"/>
          <p:cNvSpPr txBox="1"/>
          <p:nvPr/>
        </p:nvSpPr>
        <p:spPr>
          <a:xfrm>
            <a:off x="394512" y="1036319"/>
            <a:ext cx="5242837" cy="324447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Loading</a:t>
            </a:r>
            <a:r>
              <a:rPr b="1" spc="409"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b="1" dirty="0">
                <a:solidFill>
                  <a:srgbClr val="124F5C"/>
                </a:solidFill>
                <a:latin typeface="Calibri" panose="020F0502020204030204" pitchFamily="34" charset="0"/>
                <a:ea typeface="Calibri" panose="020F0502020204030204" pitchFamily="34" charset="0"/>
                <a:cs typeface="Calibri" panose="020F0502020204030204" pitchFamily="34" charset="0"/>
              </a:rPr>
              <a:t>the</a:t>
            </a:r>
            <a:r>
              <a:rPr b="1" spc="409"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data</a:t>
            </a:r>
            <a:r>
              <a:rPr b="1" spc="42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b="1" dirty="0">
                <a:solidFill>
                  <a:srgbClr val="124F5C"/>
                </a:solidFill>
                <a:latin typeface="Calibri" panose="020F0502020204030204" pitchFamily="34" charset="0"/>
                <a:ea typeface="Calibri" panose="020F0502020204030204" pitchFamily="34" charset="0"/>
                <a:cs typeface="Calibri" panose="020F0502020204030204" pitchFamily="34" charset="0"/>
              </a:rPr>
              <a:t>sets:</a:t>
            </a:r>
            <a:r>
              <a:rPr b="1" spc="409"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10" dirty="0">
                <a:solidFill>
                  <a:srgbClr val="124F5C"/>
                </a:solidFill>
                <a:latin typeface="Calibri" panose="020F0502020204030204" pitchFamily="34" charset="0"/>
                <a:ea typeface="Calibri" panose="020F0502020204030204" pitchFamily="34" charset="0"/>
                <a:cs typeface="Calibri" panose="020F0502020204030204" pitchFamily="34" charset="0"/>
              </a:rPr>
              <a:t>Two</a:t>
            </a:r>
            <a:r>
              <a:rPr spc="42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datasets,</a:t>
            </a:r>
            <a:r>
              <a:rPr spc="42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First</a:t>
            </a:r>
            <a:r>
              <a:rPr spc="409"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Play</a:t>
            </a:r>
            <a:r>
              <a:rPr spc="41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store</a:t>
            </a:r>
            <a:r>
              <a:rPr spc="42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app</a:t>
            </a:r>
            <a:endParaRPr dirty="0">
              <a:latin typeface="Calibri" panose="020F0502020204030204" pitchFamily="34" charset="0"/>
              <a:ea typeface="Calibri" panose="020F0502020204030204" pitchFamily="34" charset="0"/>
              <a:cs typeface="Calibri" panose="020F0502020204030204" pitchFamily="34" charset="0"/>
            </a:endParaRPr>
          </a:p>
          <a:p>
            <a:pPr marL="355600">
              <a:lnSpc>
                <a:spcPct val="100000"/>
              </a:lnSpc>
              <a:spcBef>
                <a:spcPts val="5"/>
              </a:spcBef>
            </a:pPr>
            <a:r>
              <a:rPr dirty="0">
                <a:solidFill>
                  <a:srgbClr val="124F5C"/>
                </a:solidFill>
                <a:latin typeface="Calibri" panose="020F0502020204030204" pitchFamily="34" charset="0"/>
                <a:ea typeface="Calibri" panose="020F0502020204030204" pitchFamily="34" charset="0"/>
                <a:cs typeface="Calibri" panose="020F0502020204030204" pitchFamily="34" charset="0"/>
              </a:rPr>
              <a:t>dataset</a:t>
            </a:r>
            <a:r>
              <a:rPr spc="-3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and</a:t>
            </a:r>
            <a:r>
              <a:rPr spc="-1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User</a:t>
            </a:r>
            <a:r>
              <a:rPr spc="-2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Reviews</a:t>
            </a:r>
            <a:r>
              <a:rPr spc="3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dataset.</a:t>
            </a:r>
            <a:endParaRPr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15"/>
              </a:spcBef>
            </a:pPr>
            <a:endParaRPr dirty="0">
              <a:latin typeface="Calibri" panose="020F0502020204030204" pitchFamily="34" charset="0"/>
              <a:ea typeface="Calibri" panose="020F0502020204030204" pitchFamily="34" charset="0"/>
              <a:cs typeface="Calibri" panose="020F0502020204030204" pitchFamily="34" charset="0"/>
            </a:endParaRPr>
          </a:p>
          <a:p>
            <a:pPr marL="355600" indent="-342900">
              <a:lnSpc>
                <a:spcPct val="100000"/>
              </a:lnSpc>
              <a:buClr>
                <a:srgbClr val="000000"/>
              </a:buClr>
              <a:buSzPct val="93333"/>
              <a:buFont typeface="Calibri"/>
              <a:buChar char="▪"/>
              <a:tabLst>
                <a:tab pos="354965" algn="l"/>
                <a:tab pos="355600" algn="l"/>
              </a:tabLst>
            </a:pP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Import</a:t>
            </a:r>
            <a:r>
              <a:rPr b="1" dirty="0">
                <a:solidFill>
                  <a:srgbClr val="124F5C"/>
                </a:solidFill>
                <a:latin typeface="Calibri" panose="020F0502020204030204" pitchFamily="34" charset="0"/>
                <a:ea typeface="Calibri" panose="020F0502020204030204" pitchFamily="34" charset="0"/>
                <a:cs typeface="Calibri" panose="020F0502020204030204" pitchFamily="34" charset="0"/>
              </a:rPr>
              <a:t> Libraries:</a:t>
            </a:r>
            <a:r>
              <a:rPr b="1" spc="-3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NumPy,</a:t>
            </a:r>
            <a:r>
              <a:rPr spc="1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Pandas,</a:t>
            </a:r>
            <a:r>
              <a:rPr spc="-2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Seaborn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and Matplotlib</a:t>
            </a:r>
            <a:endParaRPr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20"/>
              </a:spcBef>
              <a:buFont typeface="Calibri"/>
              <a:buChar char="▪"/>
            </a:pPr>
            <a:endParaRPr dirty="0">
              <a:latin typeface="Calibri" panose="020F0502020204030204" pitchFamily="34" charset="0"/>
              <a:ea typeface="Calibri" panose="020F0502020204030204" pitchFamily="34" charset="0"/>
              <a:cs typeface="Calibri" panose="020F0502020204030204" pitchFamily="34" charset="0"/>
            </a:endParaRPr>
          </a:p>
          <a:p>
            <a:pPr marL="355600" marR="5080" indent="-342900" algn="just">
              <a:lnSpc>
                <a:spcPct val="100000"/>
              </a:lnSpc>
              <a:buClr>
                <a:srgbClr val="000000"/>
              </a:buClr>
              <a:buSzPct val="93333"/>
              <a:buFont typeface="Calibri"/>
              <a:buChar char="▪"/>
              <a:tabLst>
                <a:tab pos="355600" algn="l"/>
              </a:tabLst>
            </a:pPr>
            <a:r>
              <a:rPr b="1" dirty="0">
                <a:solidFill>
                  <a:srgbClr val="124F5C"/>
                </a:solidFill>
                <a:latin typeface="Calibri" panose="020F0502020204030204" pitchFamily="34" charset="0"/>
                <a:ea typeface="Calibri" panose="020F0502020204030204" pitchFamily="34" charset="0"/>
                <a:cs typeface="Calibri" panose="020F0502020204030204" pitchFamily="34" charset="0"/>
              </a:rPr>
              <a:t>Data</a:t>
            </a: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cleaning:</a:t>
            </a:r>
            <a:r>
              <a:rPr b="1"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Null</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values,</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Finding</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and</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removing</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Outliers,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Removing</a:t>
            </a:r>
            <a:r>
              <a:rPr spc="2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duplicate</a:t>
            </a:r>
            <a:r>
              <a:rPr spc="-1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data.</a:t>
            </a:r>
            <a:endParaRPr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15"/>
              </a:spcBef>
              <a:buFont typeface="Calibri"/>
              <a:buChar char="▪"/>
            </a:pPr>
            <a:endParaRPr dirty="0">
              <a:latin typeface="Calibri" panose="020F0502020204030204" pitchFamily="34" charset="0"/>
              <a:ea typeface="Calibri" panose="020F0502020204030204" pitchFamily="34" charset="0"/>
              <a:cs typeface="Calibri" panose="020F0502020204030204" pitchFamily="34" charset="0"/>
            </a:endParaRPr>
          </a:p>
          <a:p>
            <a:pPr marL="355600" marR="6985" indent="-342900" algn="just">
              <a:lnSpc>
                <a:spcPct val="100000"/>
              </a:lnSpc>
              <a:spcBef>
                <a:spcPts val="5"/>
              </a:spcBef>
              <a:buClr>
                <a:srgbClr val="000000"/>
              </a:buClr>
              <a:buSzPct val="93333"/>
              <a:buFont typeface="Calibri"/>
              <a:buChar char="▪"/>
              <a:tabLst>
                <a:tab pos="355600" algn="l"/>
              </a:tabLst>
            </a:pPr>
            <a:r>
              <a:rPr b="1" dirty="0">
                <a:solidFill>
                  <a:srgbClr val="124F5C"/>
                </a:solidFill>
                <a:latin typeface="Calibri" panose="020F0502020204030204" pitchFamily="34" charset="0"/>
                <a:ea typeface="Calibri" panose="020F0502020204030204" pitchFamily="34" charset="0"/>
                <a:cs typeface="Calibri" panose="020F0502020204030204" pitchFamily="34" charset="0"/>
              </a:rPr>
              <a:t>Data</a:t>
            </a: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Imputation:</a:t>
            </a:r>
            <a:r>
              <a:rPr b="1"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Filling</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the</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missing</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categorical</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values</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with </a:t>
            </a:r>
            <a:r>
              <a:rPr spc="-40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mode and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numerical values with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median.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Conversion of price,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installs,</a:t>
            </a:r>
            <a:r>
              <a:rPr spc="-2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reviews</a:t>
            </a:r>
            <a:r>
              <a:rPr spc="2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into numerical</a:t>
            </a:r>
            <a:r>
              <a:rPr spc="-1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values.</a:t>
            </a:r>
            <a:endParaRPr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15"/>
              </a:spcBef>
              <a:buFont typeface="Calibri"/>
              <a:buChar char="▪"/>
            </a:pPr>
            <a:endParaRPr dirty="0">
              <a:latin typeface="Calibri" panose="020F0502020204030204" pitchFamily="34" charset="0"/>
              <a:ea typeface="Calibri" panose="020F0502020204030204" pitchFamily="34" charset="0"/>
              <a:cs typeface="Calibri" panose="020F0502020204030204" pitchFamily="34" charset="0"/>
            </a:endParaRPr>
          </a:p>
          <a:p>
            <a:pPr marL="355600" marR="6985" indent="-342900" algn="just">
              <a:lnSpc>
                <a:spcPct val="100000"/>
              </a:lnSpc>
              <a:spcBef>
                <a:spcPts val="5"/>
              </a:spcBef>
              <a:buClr>
                <a:srgbClr val="000000"/>
              </a:buClr>
              <a:buSzPct val="93333"/>
              <a:buFont typeface="Calibri"/>
              <a:buChar char="▪"/>
              <a:tabLst>
                <a:tab pos="355600" algn="l"/>
              </a:tabLst>
            </a:pPr>
            <a:r>
              <a:rPr b="1" dirty="0">
                <a:solidFill>
                  <a:srgbClr val="124F5C"/>
                </a:solidFill>
                <a:latin typeface="Calibri" panose="020F0502020204030204" pitchFamily="34" charset="0"/>
                <a:ea typeface="Calibri" panose="020F0502020204030204" pitchFamily="34" charset="0"/>
                <a:cs typeface="Calibri" panose="020F0502020204030204" pitchFamily="34" charset="0"/>
              </a:rPr>
              <a:t>Exploratory</a:t>
            </a: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b="1" dirty="0">
                <a:solidFill>
                  <a:srgbClr val="124F5C"/>
                </a:solidFill>
                <a:latin typeface="Calibri" panose="020F0502020204030204" pitchFamily="34" charset="0"/>
                <a:ea typeface="Calibri" panose="020F0502020204030204" pitchFamily="34" charset="0"/>
                <a:cs typeface="Calibri" panose="020F0502020204030204" pitchFamily="34" charset="0"/>
              </a:rPr>
              <a:t>Data</a:t>
            </a: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b="1" spc="-10" dirty="0">
                <a:solidFill>
                  <a:srgbClr val="124F5C"/>
                </a:solidFill>
                <a:latin typeface="Calibri" panose="020F0502020204030204" pitchFamily="34" charset="0"/>
                <a:ea typeface="Calibri" panose="020F0502020204030204" pitchFamily="34" charset="0"/>
                <a:cs typeface="Calibri" panose="020F0502020204030204" pitchFamily="34" charset="0"/>
              </a:rPr>
              <a:t>Analysis:</a:t>
            </a:r>
            <a:r>
              <a:rPr b="1"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Analyzing</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the</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data</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sets</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to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summarize their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main characteristics using statistical graphics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 and</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data</a:t>
            </a:r>
            <a:r>
              <a:rPr spc="-2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pc="-5" dirty="0">
                <a:solidFill>
                  <a:srgbClr val="124F5C"/>
                </a:solidFill>
                <a:latin typeface="Calibri" panose="020F0502020204030204" pitchFamily="34" charset="0"/>
                <a:ea typeface="Calibri" panose="020F0502020204030204" pitchFamily="34" charset="0"/>
                <a:cs typeface="Calibri" panose="020F0502020204030204" pitchFamily="34" charset="0"/>
              </a:rPr>
              <a:t>visualizations </a:t>
            </a:r>
            <a:r>
              <a:rPr dirty="0">
                <a:solidFill>
                  <a:srgbClr val="124F5C"/>
                </a:solidFill>
                <a:latin typeface="Calibri" panose="020F0502020204030204" pitchFamily="34" charset="0"/>
                <a:ea typeface="Calibri" panose="020F0502020204030204" pitchFamily="34" charset="0"/>
                <a:cs typeface="Calibri" panose="020F0502020204030204" pitchFamily="34" charset="0"/>
              </a:rPr>
              <a:t>method.</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93" y="949473"/>
            <a:ext cx="8145220" cy="3688189"/>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sz="1400" b="1" spc="-105" dirty="0">
                <a:solidFill>
                  <a:schemeClr val="tx1"/>
                </a:solidFill>
                <a:latin typeface="Calibri" panose="020F0502020204030204" pitchFamily="34" charset="0"/>
                <a:ea typeface="Calibri" panose="020F0502020204030204" pitchFamily="34" charset="0"/>
                <a:cs typeface="Calibri" panose="020F0502020204030204" pitchFamily="34" charset="0"/>
              </a:rPr>
              <a:t>App</a:t>
            </a:r>
            <a:r>
              <a:rPr sz="1400" b="1" spc="-16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r>
              <a:rPr sz="1400" b="0" spc="-20" dirty="0" smtClean="0">
                <a:solidFill>
                  <a:srgbClr val="124F5C"/>
                </a:solidFill>
                <a:latin typeface="Calibri" panose="020F0502020204030204" pitchFamily="34" charset="0"/>
                <a:ea typeface="Calibri" panose="020F0502020204030204" pitchFamily="34" charset="0"/>
                <a:cs typeface="Calibri" panose="020F0502020204030204" pitchFamily="34" charset="0"/>
              </a:rPr>
              <a:t>This</a:t>
            </a:r>
            <a:r>
              <a:rPr sz="1400" b="0" spc="-130" dirty="0" smtClean="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spc="55" dirty="0">
                <a:solidFill>
                  <a:schemeClr val="bg1"/>
                </a:solidFill>
                <a:latin typeface="Calibri" panose="020F0502020204030204" pitchFamily="34" charset="0"/>
                <a:ea typeface="Calibri" panose="020F0502020204030204" pitchFamily="34" charset="0"/>
                <a:cs typeface="Calibri" panose="020F0502020204030204" pitchFamily="34" charset="0"/>
              </a:rPr>
              <a:t>colu</a:t>
            </a:r>
            <a:r>
              <a:rPr sz="1400" b="0" spc="55" dirty="0">
                <a:solidFill>
                  <a:schemeClr val="tx2">
                    <a:lumMod val="25000"/>
                  </a:schemeClr>
                </a:solidFill>
                <a:latin typeface="Calibri" panose="020F0502020204030204" pitchFamily="34" charset="0"/>
                <a:ea typeface="Calibri" panose="020F0502020204030204" pitchFamily="34" charset="0"/>
                <a:cs typeface="Calibri" panose="020F0502020204030204" pitchFamily="34" charset="0"/>
              </a:rPr>
              <a:t>mn</a:t>
            </a:r>
            <a:r>
              <a:rPr sz="1400" b="0" spc="-14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spc="15" dirty="0">
                <a:solidFill>
                  <a:srgbClr val="124F5C"/>
                </a:solidFill>
                <a:latin typeface="Calibri" panose="020F0502020204030204" pitchFamily="34" charset="0"/>
                <a:ea typeface="Calibri" panose="020F0502020204030204" pitchFamily="34" charset="0"/>
                <a:cs typeface="Calibri" panose="020F0502020204030204" pitchFamily="34" charset="0"/>
              </a:rPr>
              <a:t>Contains</a:t>
            </a:r>
            <a:r>
              <a:rPr sz="1400" b="0" spc="-11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spc="30" dirty="0">
                <a:solidFill>
                  <a:srgbClr val="124F5C"/>
                </a:solidFill>
                <a:latin typeface="Calibri" panose="020F0502020204030204" pitchFamily="34" charset="0"/>
                <a:ea typeface="Calibri" panose="020F0502020204030204" pitchFamily="34" charset="0"/>
                <a:cs typeface="Calibri" panose="020F0502020204030204" pitchFamily="34" charset="0"/>
              </a:rPr>
              <a:t>the</a:t>
            </a:r>
            <a:r>
              <a:rPr sz="1400" b="0" spc="-13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spc="45" dirty="0">
                <a:solidFill>
                  <a:srgbClr val="124F5C"/>
                </a:solidFill>
                <a:latin typeface="Calibri" panose="020F0502020204030204" pitchFamily="34" charset="0"/>
                <a:ea typeface="Calibri" panose="020F0502020204030204" pitchFamily="34" charset="0"/>
                <a:cs typeface="Calibri" panose="020F0502020204030204" pitchFamily="34" charset="0"/>
              </a:rPr>
              <a:t>name</a:t>
            </a:r>
            <a:r>
              <a:rPr sz="1400" b="0" spc="-114"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dirty="0">
                <a:solidFill>
                  <a:srgbClr val="124F5C"/>
                </a:solidFill>
                <a:latin typeface="Calibri" panose="020F0502020204030204" pitchFamily="34" charset="0"/>
                <a:ea typeface="Calibri" panose="020F0502020204030204" pitchFamily="34" charset="0"/>
                <a:cs typeface="Calibri" panose="020F0502020204030204" pitchFamily="34" charset="0"/>
              </a:rPr>
              <a:t>of</a:t>
            </a:r>
            <a:r>
              <a:rPr sz="1400" b="0" spc="-14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spc="30" dirty="0">
                <a:solidFill>
                  <a:srgbClr val="124F5C"/>
                </a:solidFill>
                <a:latin typeface="Calibri" panose="020F0502020204030204" pitchFamily="34" charset="0"/>
                <a:ea typeface="Calibri" panose="020F0502020204030204" pitchFamily="34" charset="0"/>
                <a:cs typeface="Calibri" panose="020F0502020204030204" pitchFamily="34" charset="0"/>
              </a:rPr>
              <a:t>the</a:t>
            </a:r>
            <a:r>
              <a:rPr sz="1400" b="0" spc="-12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spc="45" dirty="0">
                <a:solidFill>
                  <a:srgbClr val="124F5C"/>
                </a:solidFill>
                <a:latin typeface="Calibri" panose="020F0502020204030204" pitchFamily="34" charset="0"/>
                <a:ea typeface="Calibri" panose="020F0502020204030204" pitchFamily="34" charset="0"/>
                <a:cs typeface="Calibri" panose="020F0502020204030204" pitchFamily="34" charset="0"/>
              </a:rPr>
              <a:t>app</a:t>
            </a:r>
            <a:r>
              <a:rPr sz="1400" b="0" spc="-120"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spc="-15" dirty="0">
                <a:solidFill>
                  <a:srgbClr val="124F5C"/>
                </a:solidFill>
                <a:latin typeface="Calibri" panose="020F0502020204030204" pitchFamily="34" charset="0"/>
                <a:ea typeface="Calibri" panose="020F0502020204030204" pitchFamily="34" charset="0"/>
                <a:cs typeface="Calibri" panose="020F0502020204030204" pitchFamily="34" charset="0"/>
              </a:rPr>
              <a:t>for</a:t>
            </a:r>
            <a:r>
              <a:rPr sz="1400" b="0" spc="-145"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spc="25" dirty="0">
                <a:solidFill>
                  <a:srgbClr val="124F5C"/>
                </a:solidFill>
                <a:latin typeface="Calibri" panose="020F0502020204030204" pitchFamily="34" charset="0"/>
                <a:ea typeface="Calibri" panose="020F0502020204030204" pitchFamily="34" charset="0"/>
                <a:cs typeface="Calibri" panose="020F0502020204030204" pitchFamily="34" charset="0"/>
              </a:rPr>
              <a:t>each</a:t>
            </a:r>
            <a:r>
              <a:rPr sz="1400" b="0" spc="-114" dirty="0">
                <a:solidFill>
                  <a:srgbClr val="124F5C"/>
                </a:solidFill>
                <a:latin typeface="Calibri" panose="020F0502020204030204" pitchFamily="34" charset="0"/>
                <a:ea typeface="Calibri" panose="020F0502020204030204" pitchFamily="34" charset="0"/>
                <a:cs typeface="Calibri" panose="020F0502020204030204" pitchFamily="34" charset="0"/>
              </a:rPr>
              <a:t> </a:t>
            </a:r>
            <a:r>
              <a:rPr sz="1400" b="0" spc="-20" dirty="0">
                <a:solidFill>
                  <a:srgbClr val="124F5C"/>
                </a:solidFill>
                <a:latin typeface="Calibri" panose="020F0502020204030204" pitchFamily="34" charset="0"/>
                <a:ea typeface="Calibri" panose="020F0502020204030204" pitchFamily="34" charset="0"/>
                <a:cs typeface="Calibri" panose="020F0502020204030204" pitchFamily="34" charset="0"/>
              </a:rPr>
              <a:t>observation.</a:t>
            </a:r>
            <a:r>
              <a:rPr lang="en-IN" sz="1400" spc="-20" dirty="0">
                <a:solidFill>
                  <a:srgbClr val="124F5C"/>
                </a:solidFill>
                <a:latin typeface="Calibri" panose="020F0502020204030204" pitchFamily="34" charset="0"/>
                <a:ea typeface="Calibri" panose="020F0502020204030204" pitchFamily="34" charset="0"/>
                <a:cs typeface="Calibri" panose="020F0502020204030204" pitchFamily="34" charset="0"/>
              </a:rPr>
              <a:t/>
            </a:r>
            <a:br>
              <a:rPr lang="en-IN" sz="1400" spc="-20" dirty="0">
                <a:solidFill>
                  <a:srgbClr val="124F5C"/>
                </a:solidFill>
                <a:latin typeface="Calibri" panose="020F0502020204030204" pitchFamily="34" charset="0"/>
                <a:ea typeface="Calibri" panose="020F0502020204030204" pitchFamily="34" charset="0"/>
                <a:cs typeface="Calibri" panose="020F0502020204030204" pitchFamily="34" charset="0"/>
              </a:rPr>
            </a:br>
            <a:r>
              <a:rPr lang="en-IN" sz="1400" b="1" spc="-20" dirty="0">
                <a:solidFill>
                  <a:schemeClr val="tx1"/>
                </a:solidFill>
                <a:latin typeface="Calibri" panose="020F0502020204030204" pitchFamily="34" charset="0"/>
                <a:ea typeface="Calibri" panose="020F0502020204030204" pitchFamily="34" charset="0"/>
                <a:cs typeface="Calibri" panose="020F0502020204030204" pitchFamily="34" charset="0"/>
              </a:rPr>
              <a:t>2.</a:t>
            </a:r>
            <a:r>
              <a:rPr lang="en-US" sz="1400" b="1" spc="5" dirty="0">
                <a:solidFill>
                  <a:schemeClr val="tx1"/>
                </a:solidFill>
                <a:latin typeface="Calibri" panose="020F0502020204030204" pitchFamily="34" charset="0"/>
                <a:ea typeface="Calibri" panose="020F0502020204030204" pitchFamily="34" charset="0"/>
                <a:cs typeface="Calibri" panose="020F0502020204030204" pitchFamily="34" charset="0"/>
              </a:rPr>
              <a:t>Category</a:t>
            </a:r>
            <a:r>
              <a:rPr lang="en-US" sz="1400" b="1" spc="-15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400" spc="-31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This</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column</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Contains</a:t>
            </a:r>
            <a:r>
              <a:rPr lang="en-US" sz="1400" spc="-9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Category</a:t>
            </a:r>
            <a:r>
              <a:rPr lang="en-US" sz="1400" spc="-12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to</a:t>
            </a:r>
            <a:r>
              <a:rPr lang="en-US" sz="1400" spc="-14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which</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app</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bg1"/>
                </a:solidFill>
                <a:latin typeface="Calibri" panose="020F0502020204030204" pitchFamily="34" charset="0"/>
                <a:ea typeface="Calibri" panose="020F0502020204030204" pitchFamily="34" charset="0"/>
                <a:cs typeface="Calibri" panose="020F0502020204030204" pitchFamily="34" charset="0"/>
              </a:rPr>
              <a:t>belongs.</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r>
            <a:b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r>
              <a:rPr lang="en-US" sz="1400" b="1" spc="35" dirty="0">
                <a:solidFill>
                  <a:schemeClr val="tx1"/>
                </a:solidFill>
                <a:latin typeface="Calibri" panose="020F0502020204030204" pitchFamily="34" charset="0"/>
                <a:ea typeface="Calibri" panose="020F0502020204030204" pitchFamily="34" charset="0"/>
                <a:cs typeface="Calibri" panose="020F0502020204030204" pitchFamily="34" charset="0"/>
              </a:rPr>
              <a:t>Rating </a:t>
            </a:r>
            <a:r>
              <a:rPr lang="en-US" sz="1400" b="1" spc="-39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This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column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contains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 </a:t>
            </a:r>
            <a:r>
              <a:rPr lang="en-US" sz="1400" spc="-10" dirty="0">
                <a:solidFill>
                  <a:schemeClr val="bg1"/>
                </a:solidFill>
                <a:latin typeface="Calibri" panose="020F0502020204030204" pitchFamily="34" charset="0"/>
                <a:ea typeface="Calibri" panose="020F0502020204030204" pitchFamily="34" charset="0"/>
                <a:cs typeface="Calibri" panose="020F0502020204030204" pitchFamily="34" charset="0"/>
              </a:rPr>
              <a:t>average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rating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for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app. </a:t>
            </a:r>
            <a:b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b="1" spc="-30" dirty="0">
                <a:solidFill>
                  <a:schemeClr val="tx1"/>
                </a:solidFill>
                <a:latin typeface="Calibri" panose="020F0502020204030204" pitchFamily="34" charset="0"/>
                <a:ea typeface="Calibri" panose="020F0502020204030204" pitchFamily="34" charset="0"/>
                <a:cs typeface="Calibri" panose="020F0502020204030204" pitchFamily="34" charset="0"/>
              </a:rPr>
              <a:t>4.</a:t>
            </a:r>
            <a:r>
              <a:rPr lang="en-US" sz="1400" b="1" spc="-25" dirty="0">
                <a:solidFill>
                  <a:schemeClr val="tx1"/>
                </a:solidFill>
                <a:latin typeface="Calibri" panose="020F0502020204030204" pitchFamily="34" charset="0"/>
                <a:ea typeface="Calibri" panose="020F0502020204030204" pitchFamily="34" charset="0"/>
                <a:cs typeface="Calibri" panose="020F0502020204030204" pitchFamily="34" charset="0"/>
              </a:rPr>
              <a:t>Reviews</a:t>
            </a:r>
            <a:r>
              <a:rPr lang="en-US" sz="1400" b="1" spc="-15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400" b="1" spc="-30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This</a:t>
            </a:r>
            <a:r>
              <a:rPr lang="en-US" sz="1400" spc="-12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column</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contains</a:t>
            </a:r>
            <a:r>
              <a:rPr lang="en-US" sz="1400" spc="-9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0" dirty="0">
                <a:solidFill>
                  <a:schemeClr val="bg1"/>
                </a:solidFill>
                <a:latin typeface="Calibri" panose="020F0502020204030204" pitchFamily="34" charset="0"/>
                <a:ea typeface="Calibri" panose="020F0502020204030204" pitchFamily="34" charset="0"/>
                <a:cs typeface="Calibri" panose="020F0502020204030204" pitchFamily="34" charset="0"/>
              </a:rPr>
              <a:t>number</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of</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reviews</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that</a:t>
            </a:r>
            <a:r>
              <a:rPr lang="en-US" sz="1400" spc="-10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app</a:t>
            </a:r>
            <a:r>
              <a:rPr lang="en-US" sz="1400" spc="-11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bg1"/>
                </a:solidFill>
                <a:latin typeface="Calibri" panose="020F0502020204030204" pitchFamily="34" charset="0"/>
                <a:ea typeface="Calibri" panose="020F0502020204030204" pitchFamily="34" charset="0"/>
                <a:cs typeface="Calibri" panose="020F0502020204030204" pitchFamily="34" charset="0"/>
              </a:rPr>
              <a:t>has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received</a:t>
            </a:r>
            <a:r>
              <a:rPr lang="en-US" sz="1400" spc="-14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on</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bg1"/>
                </a:solidFill>
                <a:latin typeface="Calibri" panose="020F0502020204030204" pitchFamily="34" charset="0"/>
                <a:ea typeface="Calibri" panose="020F0502020204030204" pitchFamily="34" charset="0"/>
                <a:cs typeface="Calibri" panose="020F0502020204030204" pitchFamily="34" charset="0"/>
              </a:rPr>
              <a:t>play</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0" dirty="0">
                <a:solidFill>
                  <a:schemeClr val="bg1"/>
                </a:solidFill>
                <a:latin typeface="Calibri" panose="020F0502020204030204" pitchFamily="34" charset="0"/>
                <a:ea typeface="Calibri" panose="020F0502020204030204" pitchFamily="34" charset="0"/>
                <a:cs typeface="Calibri" panose="020F0502020204030204" pitchFamily="34" charset="0"/>
              </a:rPr>
              <a:t>store.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r>
            <a:b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r>
              <a:rPr lang="en-US" sz="1400" b="1" spc="-40" dirty="0">
                <a:solidFill>
                  <a:schemeClr val="tx1"/>
                </a:solidFill>
                <a:latin typeface="Calibri" panose="020F0502020204030204" pitchFamily="34" charset="0"/>
                <a:ea typeface="Calibri" panose="020F0502020204030204" pitchFamily="34" charset="0"/>
                <a:cs typeface="Calibri" panose="020F0502020204030204" pitchFamily="34" charset="0"/>
              </a:rPr>
              <a:t>Size</a:t>
            </a:r>
            <a:r>
              <a:rPr lang="en-US" sz="1400" b="1" spc="-13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400" b="1" spc="-30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This</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column</a:t>
            </a:r>
            <a:r>
              <a:rPr lang="en-US" sz="1400" spc="-12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contains</a:t>
            </a:r>
            <a:r>
              <a:rPr lang="en-US" sz="1400" spc="-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amount</a:t>
            </a:r>
            <a:r>
              <a:rPr lang="en-US" sz="1400" spc="-10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of</a:t>
            </a:r>
            <a:r>
              <a:rPr lang="en-US" sz="1400" spc="-15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memory</a:t>
            </a:r>
            <a:r>
              <a:rPr lang="en-US" sz="1400" spc="-10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app</a:t>
            </a:r>
            <a:r>
              <a:rPr lang="en-US" sz="1400" spc="-10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occupies</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on</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 </a:t>
            </a:r>
            <a:r>
              <a:rPr lang="en-US" sz="1400" spc="10" dirty="0">
                <a:solidFill>
                  <a:schemeClr val="bg1"/>
                </a:solidFill>
                <a:latin typeface="Calibri" panose="020F0502020204030204" pitchFamily="34" charset="0"/>
                <a:ea typeface="Calibri" panose="020F0502020204030204" pitchFamily="34" charset="0"/>
                <a:cs typeface="Calibri" panose="020F0502020204030204" pitchFamily="34" charset="0"/>
              </a:rPr>
              <a:t>device.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r>
            <a:b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6.</a:t>
            </a:r>
            <a:r>
              <a:rPr lang="en-US" sz="1400" b="1" spc="-35" dirty="0">
                <a:solidFill>
                  <a:schemeClr val="tx1"/>
                </a:solidFill>
                <a:latin typeface="Calibri" panose="020F0502020204030204" pitchFamily="34" charset="0"/>
                <a:ea typeface="Calibri" panose="020F0502020204030204" pitchFamily="34" charset="0"/>
                <a:cs typeface="Calibri" panose="020F0502020204030204" pitchFamily="34" charset="0"/>
              </a:rPr>
              <a:t>Installs</a:t>
            </a:r>
            <a:r>
              <a:rPr lang="en-US" sz="1400" b="1" spc="-17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400" b="1" spc="-30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This</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column</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contains</a:t>
            </a:r>
            <a:r>
              <a:rPr lang="en-US" sz="1400" spc="-9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0" dirty="0">
                <a:solidFill>
                  <a:schemeClr val="bg1"/>
                </a:solidFill>
                <a:latin typeface="Calibri" panose="020F0502020204030204" pitchFamily="34" charset="0"/>
                <a:ea typeface="Calibri" panose="020F0502020204030204" pitchFamily="34" charset="0"/>
                <a:cs typeface="Calibri" panose="020F0502020204030204" pitchFamily="34" charset="0"/>
              </a:rPr>
              <a:t>number</a:t>
            </a:r>
            <a:r>
              <a:rPr lang="en-US" sz="1400" spc="-11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of</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times</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that</a:t>
            </a:r>
            <a:r>
              <a:rPr lang="en-US" sz="1400" spc="-11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app</a:t>
            </a:r>
            <a:r>
              <a:rPr lang="en-US" sz="1400" spc="-114"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bg1"/>
                </a:solidFill>
                <a:latin typeface="Calibri" panose="020F0502020204030204" pitchFamily="34" charset="0"/>
                <a:ea typeface="Calibri" panose="020F0502020204030204" pitchFamily="34" charset="0"/>
                <a:cs typeface="Calibri" panose="020F0502020204030204" pitchFamily="34" charset="0"/>
              </a:rPr>
              <a:t>has</a:t>
            </a:r>
            <a:r>
              <a:rPr lang="en-US" sz="1400" spc="-10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0" dirty="0">
                <a:solidFill>
                  <a:schemeClr val="bg1"/>
                </a:solidFill>
                <a:latin typeface="Calibri" panose="020F0502020204030204" pitchFamily="34" charset="0"/>
                <a:ea typeface="Calibri" panose="020F0502020204030204" pitchFamily="34" charset="0"/>
                <a:cs typeface="Calibri" panose="020F0502020204030204" pitchFamily="34" charset="0"/>
              </a:rPr>
              <a:t>been</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r>
            <a:b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spc="40" dirty="0">
                <a:solidFill>
                  <a:schemeClr val="bg1"/>
                </a:solidFill>
                <a:latin typeface="Calibri" panose="020F0502020204030204" pitchFamily="34" charset="0"/>
                <a:ea typeface="Calibri" panose="020F0502020204030204" pitchFamily="34" charset="0"/>
                <a:cs typeface="Calibri" panose="020F0502020204030204" pitchFamily="34" charset="0"/>
              </a:rPr>
              <a:t>downloaded</a:t>
            </a:r>
            <a:r>
              <a:rPr lang="en-US" sz="1400" spc="-9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0" dirty="0">
                <a:solidFill>
                  <a:schemeClr val="bg1"/>
                </a:solidFill>
                <a:latin typeface="Calibri" panose="020F0502020204030204" pitchFamily="34" charset="0"/>
                <a:ea typeface="Calibri" panose="020F0502020204030204" pitchFamily="34" charset="0"/>
                <a:cs typeface="Calibri" panose="020F0502020204030204" pitchFamily="34" charset="0"/>
              </a:rPr>
              <a:t>and</a:t>
            </a:r>
            <a:r>
              <a:rPr lang="en-US" sz="1400" spc="-114"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bg1"/>
                </a:solidFill>
                <a:latin typeface="Calibri" panose="020F0502020204030204" pitchFamily="34" charset="0"/>
                <a:ea typeface="Calibri" panose="020F0502020204030204" pitchFamily="34" charset="0"/>
                <a:cs typeface="Calibri" panose="020F0502020204030204" pitchFamily="34" charset="0"/>
              </a:rPr>
              <a:t>installed</a:t>
            </a:r>
            <a:r>
              <a:rPr lang="en-US" sz="1400" spc="-12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from</a:t>
            </a:r>
            <a:r>
              <a:rPr lang="en-US" sz="1400" spc="-14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bg1"/>
                </a:solidFill>
                <a:latin typeface="Calibri" panose="020F0502020204030204" pitchFamily="34" charset="0"/>
                <a:ea typeface="Calibri" panose="020F0502020204030204" pitchFamily="34" charset="0"/>
                <a:cs typeface="Calibri" panose="020F0502020204030204" pitchFamily="34" charset="0"/>
              </a:rPr>
              <a:t>play</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0" dirty="0">
                <a:solidFill>
                  <a:schemeClr val="bg1"/>
                </a:solidFill>
                <a:latin typeface="Calibri" panose="020F0502020204030204" pitchFamily="34" charset="0"/>
                <a:ea typeface="Calibri" panose="020F0502020204030204" pitchFamily="34" charset="0"/>
                <a:cs typeface="Calibri" panose="020F0502020204030204" pitchFamily="34" charset="0"/>
              </a:rPr>
              <a:t>store.</a:t>
            </a:r>
            <a:br>
              <a:rPr lang="en-US" sz="1400" spc="-5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b="1" spc="-50" dirty="0">
                <a:solidFill>
                  <a:schemeClr val="tx1"/>
                </a:solidFill>
                <a:latin typeface="Calibri" panose="020F0502020204030204" pitchFamily="34" charset="0"/>
                <a:ea typeface="Calibri" panose="020F0502020204030204" pitchFamily="34" charset="0"/>
                <a:cs typeface="Calibri" panose="020F0502020204030204" pitchFamily="34" charset="0"/>
              </a:rPr>
              <a:t>7.</a:t>
            </a:r>
            <a:r>
              <a:rPr lang="en-US" sz="1400" b="1" spc="-20" dirty="0">
                <a:solidFill>
                  <a:schemeClr val="tx1"/>
                </a:solidFill>
                <a:latin typeface="Calibri" panose="020F0502020204030204" pitchFamily="34" charset="0"/>
                <a:ea typeface="Calibri" panose="020F0502020204030204" pitchFamily="34" charset="0"/>
                <a:cs typeface="Calibri" panose="020F0502020204030204" pitchFamily="34" charset="0"/>
              </a:rPr>
              <a:t>Type</a:t>
            </a:r>
            <a:r>
              <a:rPr lang="en-US" sz="1400" b="1" spc="-13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400" b="1" spc="-31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This</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column</a:t>
            </a:r>
            <a:r>
              <a:rPr lang="en-US" sz="1400" spc="-114"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contains</a:t>
            </a:r>
            <a:r>
              <a:rPr lang="en-US" sz="1400" spc="-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information</a:t>
            </a:r>
            <a:r>
              <a:rPr lang="en-US" sz="1400" spc="-10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whether</a:t>
            </a:r>
            <a:r>
              <a:rPr lang="en-US" sz="1400" spc="-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app</a:t>
            </a:r>
            <a:r>
              <a:rPr lang="en-US" sz="1400" spc="-11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is</a:t>
            </a:r>
            <a:r>
              <a:rPr lang="en-US" sz="1400" spc="-14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free</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bg1"/>
                </a:solidFill>
                <a:latin typeface="Calibri" panose="020F0502020204030204" pitchFamily="34" charset="0"/>
                <a:ea typeface="Calibri" panose="020F0502020204030204" pitchFamily="34" charset="0"/>
                <a:cs typeface="Calibri" panose="020F0502020204030204" pitchFamily="34" charset="0"/>
              </a:rPr>
              <a:t>or</a:t>
            </a:r>
            <a:r>
              <a:rPr lang="en-US" sz="1400" spc="-14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25" dirty="0">
                <a:solidFill>
                  <a:schemeClr val="bg1"/>
                </a:solidFill>
                <a:latin typeface="Calibri" panose="020F0502020204030204" pitchFamily="34" charset="0"/>
                <a:ea typeface="Calibri" panose="020F0502020204030204" pitchFamily="34" charset="0"/>
                <a:cs typeface="Calibri" panose="020F0502020204030204" pitchFamily="34" charset="0"/>
              </a:rPr>
              <a:t>paid.</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r>
            <a:b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8.</a:t>
            </a:r>
            <a:r>
              <a:rPr lang="en-US" sz="1400" b="1" spc="-30" dirty="0">
                <a:solidFill>
                  <a:schemeClr val="tx1"/>
                </a:solidFill>
                <a:latin typeface="Calibri" panose="020F0502020204030204" pitchFamily="34" charset="0"/>
                <a:ea typeface="Calibri" panose="020F0502020204030204" pitchFamily="34" charset="0"/>
                <a:cs typeface="Calibri" panose="020F0502020204030204" pitchFamily="34" charset="0"/>
              </a:rPr>
              <a:t>Price:</a:t>
            </a:r>
            <a:r>
              <a:rPr lang="en-US" sz="1400" b="1" spc="-13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spc="-110" dirty="0">
                <a:solidFill>
                  <a:schemeClr val="bg1"/>
                </a:solidFill>
                <a:latin typeface="Calibri" panose="020F0502020204030204" pitchFamily="34" charset="0"/>
                <a:ea typeface="Calibri" panose="020F0502020204030204" pitchFamily="34" charset="0"/>
                <a:cs typeface="Calibri" panose="020F0502020204030204" pitchFamily="34" charset="0"/>
              </a:rPr>
              <a:t>If</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app</a:t>
            </a:r>
            <a:r>
              <a:rPr lang="en-US" sz="1400" spc="-10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5" dirty="0">
                <a:solidFill>
                  <a:schemeClr val="bg1"/>
                </a:solidFill>
                <a:latin typeface="Calibri" panose="020F0502020204030204" pitchFamily="34" charset="0"/>
                <a:ea typeface="Calibri" panose="020F0502020204030204" pitchFamily="34" charset="0"/>
                <a:cs typeface="Calibri" panose="020F0502020204030204" pitchFamily="34" charset="0"/>
              </a:rPr>
              <a:t>is</a:t>
            </a:r>
            <a:r>
              <a:rPr lang="en-US" sz="1400" spc="-12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a</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paid</a:t>
            </a:r>
            <a:r>
              <a:rPr lang="en-US" sz="1400" spc="-114"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app,</a:t>
            </a:r>
            <a:r>
              <a:rPr lang="en-US" sz="1400" spc="-10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bg1"/>
                </a:solidFill>
                <a:latin typeface="Calibri" panose="020F0502020204030204" pitchFamily="34" charset="0"/>
                <a:ea typeface="Calibri" panose="020F0502020204030204" pitchFamily="34" charset="0"/>
                <a:cs typeface="Calibri" panose="020F0502020204030204" pitchFamily="34" charset="0"/>
              </a:rPr>
              <a:t>this</a:t>
            </a:r>
            <a:r>
              <a:rPr lang="en-US" sz="1400" spc="-114"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column</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contains</a:t>
            </a:r>
            <a:r>
              <a:rPr lang="en-US" sz="1400" spc="-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bg1"/>
                </a:solidFill>
                <a:latin typeface="Calibri" panose="020F0502020204030204" pitchFamily="34" charset="0"/>
                <a:ea typeface="Calibri" panose="020F0502020204030204" pitchFamily="34" charset="0"/>
                <a:cs typeface="Calibri" panose="020F0502020204030204" pitchFamily="34" charset="0"/>
              </a:rPr>
              <a:t>data</a:t>
            </a:r>
            <a:r>
              <a:rPr lang="en-US" sz="1400" spc="-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about</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its</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25" dirty="0">
                <a:solidFill>
                  <a:schemeClr val="bg1"/>
                </a:solidFill>
                <a:latin typeface="Calibri" panose="020F0502020204030204" pitchFamily="34" charset="0"/>
                <a:ea typeface="Calibri" panose="020F0502020204030204" pitchFamily="34" charset="0"/>
                <a:cs typeface="Calibri" panose="020F0502020204030204" pitchFamily="34" charset="0"/>
              </a:rPr>
              <a:t>price.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r>
            <a:b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9.</a:t>
            </a:r>
            <a:r>
              <a:rPr lang="en-US" sz="1400" b="1" spc="40" dirty="0">
                <a:solidFill>
                  <a:schemeClr val="tx1"/>
                </a:solidFill>
                <a:latin typeface="Calibri" panose="020F0502020204030204" pitchFamily="34" charset="0"/>
                <a:ea typeface="Calibri" panose="020F0502020204030204" pitchFamily="34" charset="0"/>
                <a:cs typeface="Calibri" panose="020F0502020204030204" pitchFamily="34" charset="0"/>
              </a:rPr>
              <a:t>Content</a:t>
            </a:r>
            <a:r>
              <a:rPr lang="en-US" sz="1400" b="1" spc="-17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b="1" spc="-25" dirty="0">
                <a:solidFill>
                  <a:schemeClr val="tx1"/>
                </a:solidFill>
                <a:latin typeface="Calibri" panose="020F0502020204030204" pitchFamily="34" charset="0"/>
                <a:ea typeface="Calibri" panose="020F0502020204030204" pitchFamily="34" charset="0"/>
                <a:cs typeface="Calibri" panose="020F0502020204030204" pitchFamily="34" charset="0"/>
              </a:rPr>
              <a:t>Rating:</a:t>
            </a:r>
            <a:r>
              <a:rPr lang="en-US" sz="1400" b="1" spc="-175"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This</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column</a:t>
            </a:r>
            <a:r>
              <a:rPr lang="en-US" sz="1400" spc="-12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contains</a:t>
            </a:r>
            <a:r>
              <a:rPr lang="en-US" sz="1400" spc="-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bg1"/>
                </a:solidFill>
                <a:latin typeface="Calibri" panose="020F0502020204030204" pitchFamily="34" charset="0"/>
                <a:ea typeface="Calibri" panose="020F0502020204030204" pitchFamily="34" charset="0"/>
                <a:cs typeface="Calibri" panose="020F0502020204030204" pitchFamily="34" charset="0"/>
              </a:rPr>
              <a:t>maturity</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rating</a:t>
            </a:r>
            <a:r>
              <a:rPr lang="en-US" sz="1400" spc="-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of</a:t>
            </a:r>
            <a:r>
              <a:rPr lang="en-US" sz="1400" spc="-14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5" dirty="0">
                <a:solidFill>
                  <a:schemeClr val="bg1"/>
                </a:solidFill>
                <a:latin typeface="Calibri" panose="020F0502020204030204" pitchFamily="34" charset="0"/>
                <a:ea typeface="Calibri" panose="020F0502020204030204" pitchFamily="34" charset="0"/>
                <a:cs typeface="Calibri" panose="020F0502020204030204" pitchFamily="34" charset="0"/>
              </a:rPr>
              <a:t>app</a:t>
            </a:r>
            <a:r>
              <a:rPr lang="en-US" sz="1400" spc="-10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25" dirty="0">
                <a:solidFill>
                  <a:schemeClr val="bg1"/>
                </a:solidFill>
                <a:latin typeface="Calibri" panose="020F0502020204030204" pitchFamily="34" charset="0"/>
                <a:ea typeface="Calibri" panose="020F0502020204030204" pitchFamily="34" charset="0"/>
                <a:cs typeface="Calibri" panose="020F0502020204030204" pitchFamily="34" charset="0"/>
              </a:rPr>
              <a:t>i.e.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r>
            <a:b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spc="25" dirty="0">
                <a:solidFill>
                  <a:schemeClr val="bg1"/>
                </a:solidFill>
                <a:latin typeface="Calibri" panose="020F0502020204030204" pitchFamily="34" charset="0"/>
                <a:ea typeface="Calibri" panose="020F0502020204030204" pitchFamily="34" charset="0"/>
                <a:cs typeface="Calibri" panose="020F0502020204030204" pitchFamily="34" charset="0"/>
              </a:rPr>
              <a:t>age</a:t>
            </a:r>
            <a:r>
              <a:rPr lang="en-US" sz="1400" spc="-13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40" dirty="0">
                <a:solidFill>
                  <a:schemeClr val="bg1"/>
                </a:solidFill>
                <a:latin typeface="Calibri" panose="020F0502020204030204" pitchFamily="34" charset="0"/>
                <a:ea typeface="Calibri" panose="020F0502020204030204" pitchFamily="34" charset="0"/>
                <a:cs typeface="Calibri" panose="020F0502020204030204" pitchFamily="34" charset="0"/>
              </a:rPr>
              <a:t>group</a:t>
            </a:r>
            <a:r>
              <a:rPr lang="en-US" sz="1400" spc="-12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of</a:t>
            </a:r>
            <a:r>
              <a:rPr lang="en-US" sz="1400" spc="-13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the</a:t>
            </a:r>
            <a:r>
              <a:rPr lang="en-US" sz="1400" spc="-14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bg1"/>
                </a:solidFill>
                <a:latin typeface="Calibri" panose="020F0502020204030204" pitchFamily="34" charset="0"/>
                <a:ea typeface="Calibri" panose="020F0502020204030204" pitchFamily="34" charset="0"/>
                <a:cs typeface="Calibri" panose="020F0502020204030204" pitchFamily="34" charset="0"/>
              </a:rPr>
              <a:t>audience</a:t>
            </a:r>
            <a:r>
              <a:rPr lang="en-US" sz="1400" spc="-12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bg1"/>
                </a:solidFill>
                <a:latin typeface="Calibri" panose="020F0502020204030204" pitchFamily="34" charset="0"/>
                <a:ea typeface="Calibri" panose="020F0502020204030204" pitchFamily="34" charset="0"/>
                <a:cs typeface="Calibri" panose="020F0502020204030204" pitchFamily="34" charset="0"/>
              </a:rPr>
              <a:t>for</a:t>
            </a:r>
            <a:r>
              <a:rPr lang="en-US" sz="1400" spc="-14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bg1"/>
                </a:solidFill>
                <a:latin typeface="Calibri" panose="020F0502020204030204" pitchFamily="34" charset="0"/>
                <a:ea typeface="Calibri" panose="020F0502020204030204" pitchFamily="34" charset="0"/>
                <a:cs typeface="Calibri" panose="020F0502020204030204" pitchFamily="34" charset="0"/>
              </a:rPr>
              <a:t>which</a:t>
            </a:r>
            <a:r>
              <a:rPr lang="en-US" sz="1400" spc="-12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it</a:t>
            </a:r>
            <a:r>
              <a:rPr lang="en-US" sz="1400" spc="-14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35" dirty="0">
                <a:solidFill>
                  <a:schemeClr val="bg1"/>
                </a:solidFill>
                <a:latin typeface="Calibri" panose="020F0502020204030204" pitchFamily="34" charset="0"/>
                <a:ea typeface="Calibri" panose="020F0502020204030204" pitchFamily="34" charset="0"/>
                <a:cs typeface="Calibri" panose="020F0502020204030204" pitchFamily="34" charset="0"/>
              </a:rPr>
              <a:t>is</a:t>
            </a:r>
            <a:r>
              <a:rPr lang="en-US" sz="1400" spc="-145"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t>suitable.</a:t>
            </a:r>
            <a:br>
              <a:rPr lang="en-US" sz="1400" spc="-2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10.Genres: </a:t>
            </a:r>
            <a:r>
              <a:rPr lang="en-US" sz="1400" dirty="0">
                <a:solidFill>
                  <a:srgbClr val="124F5C"/>
                </a:solidFill>
                <a:latin typeface="Calibri" panose="020F0502020204030204" pitchFamily="34" charset="0"/>
                <a:ea typeface="Calibri" panose="020F0502020204030204" pitchFamily="34" charset="0"/>
                <a:cs typeface="Calibri" panose="020F0502020204030204" pitchFamily="34" charset="0"/>
              </a:rPr>
              <a:t>This column contains the data about to which genre the app  belongs. Genres can </a:t>
            </a:r>
            <a:br>
              <a:rPr lang="en-US" sz="1400" dirty="0">
                <a:solidFill>
                  <a:srgbClr val="124F5C"/>
                </a:solidFill>
                <a:latin typeface="Calibri" panose="020F0502020204030204" pitchFamily="34" charset="0"/>
                <a:ea typeface="Calibri" panose="020F0502020204030204" pitchFamily="34" charset="0"/>
                <a:cs typeface="Calibri" panose="020F0502020204030204" pitchFamily="34" charset="0"/>
              </a:rPr>
            </a:br>
            <a:r>
              <a:rPr lang="en-US" sz="1400" dirty="0">
                <a:solidFill>
                  <a:srgbClr val="124F5C"/>
                </a:solidFill>
                <a:latin typeface="Calibri" panose="020F0502020204030204" pitchFamily="34" charset="0"/>
                <a:ea typeface="Calibri" panose="020F0502020204030204" pitchFamily="34" charset="0"/>
                <a:cs typeface="Calibri" panose="020F0502020204030204" pitchFamily="34" charset="0"/>
              </a:rPr>
              <a:t>be considered as a further division of the group of Category. </a:t>
            </a:r>
            <a:r>
              <a:rPr lang="en-US" sz="1400" dirty="0">
                <a:solidFill>
                  <a:srgbClr val="CC0000"/>
                </a:solidFill>
                <a:latin typeface="Calibri" panose="020F0502020204030204" pitchFamily="34" charset="0"/>
                <a:ea typeface="Calibri" panose="020F0502020204030204" pitchFamily="34" charset="0"/>
                <a:cs typeface="Calibri" panose="020F0502020204030204" pitchFamily="34" charset="0"/>
              </a:rPr>
              <a:t> </a:t>
            </a:r>
            <a:br>
              <a:rPr lang="en-US" sz="1400" dirty="0">
                <a:solidFill>
                  <a:srgbClr val="CC0000"/>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11.Last Updated: </a:t>
            </a:r>
            <a:r>
              <a:rPr lang="en-US" sz="1400" dirty="0">
                <a:solidFill>
                  <a:srgbClr val="124F5C"/>
                </a:solidFill>
                <a:latin typeface="Calibri" panose="020F0502020204030204" pitchFamily="34" charset="0"/>
                <a:ea typeface="Calibri" panose="020F0502020204030204" pitchFamily="34" charset="0"/>
                <a:cs typeface="Calibri" panose="020F0502020204030204" pitchFamily="34" charset="0"/>
              </a:rPr>
              <a:t>Contains the date on which the latest update of the app was  released.</a:t>
            </a:r>
            <a:br>
              <a:rPr lang="en-US" sz="1400" dirty="0">
                <a:solidFill>
                  <a:srgbClr val="124F5C"/>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12.Current Version: </a:t>
            </a:r>
            <a:r>
              <a:rPr lang="en-US" sz="1400" dirty="0">
                <a:solidFill>
                  <a:srgbClr val="124F5C"/>
                </a:solidFill>
                <a:latin typeface="Calibri" panose="020F0502020204030204" pitchFamily="34" charset="0"/>
                <a:ea typeface="Calibri" panose="020F0502020204030204" pitchFamily="34" charset="0"/>
                <a:cs typeface="Calibri" panose="020F0502020204030204" pitchFamily="34" charset="0"/>
              </a:rPr>
              <a:t>Contains information on the current version of the app  available on the play store.</a:t>
            </a:r>
            <a:r>
              <a:rPr lang="en-US" sz="1400" dirty="0">
                <a:latin typeface="Calibri" panose="020F0502020204030204" pitchFamily="34" charset="0"/>
                <a:ea typeface="Calibri" panose="020F0502020204030204" pitchFamily="34" charset="0"/>
                <a:cs typeface="Calibri" panose="020F0502020204030204" pitchFamily="34" charset="0"/>
              </a:rPr>
              <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13.Android Version: </a:t>
            </a:r>
            <a:r>
              <a:rPr lang="en-US" sz="1400" dirty="0">
                <a:solidFill>
                  <a:srgbClr val="124F5C"/>
                </a:solidFill>
                <a:latin typeface="Calibri" panose="020F0502020204030204" pitchFamily="34" charset="0"/>
                <a:ea typeface="Calibri" panose="020F0502020204030204" pitchFamily="34" charset="0"/>
                <a:cs typeface="Calibri" panose="020F0502020204030204" pitchFamily="34" charset="0"/>
              </a:rPr>
              <a:t>Contains information about the android versions on which  the app is supported.</a:t>
            </a:r>
            <a:r>
              <a:rPr lang="en-US" sz="1400" dirty="0">
                <a:latin typeface="Calibri" panose="020F0502020204030204" pitchFamily="34" charset="0"/>
                <a:ea typeface="Calibri" panose="020F0502020204030204" pitchFamily="34" charset="0"/>
                <a:cs typeface="Calibri" panose="020F0502020204030204" pitchFamily="34" charset="0"/>
              </a:rPr>
              <a:t/>
            </a:r>
            <a:br>
              <a:rPr lang="en-US" sz="1400" dirty="0">
                <a:latin typeface="Calibri" panose="020F0502020204030204" pitchFamily="34" charset="0"/>
                <a:ea typeface="Calibri" panose="020F0502020204030204" pitchFamily="34" charset="0"/>
                <a:cs typeface="Calibri" panose="020F0502020204030204" pitchFamily="34" charset="0"/>
              </a:rPr>
            </a:br>
            <a:endParaRPr sz="14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534975" y="2715115"/>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
        <p:nvSpPr>
          <p:cNvPr id="3" name="Rectangle 2"/>
          <p:cNvSpPr/>
          <p:nvPr/>
        </p:nvSpPr>
        <p:spPr>
          <a:xfrm>
            <a:off x="455008" y="817160"/>
            <a:ext cx="4572000" cy="1897955"/>
          </a:xfrm>
          <a:prstGeom prst="rect">
            <a:avLst/>
          </a:prstGeom>
        </p:spPr>
        <p:txBody>
          <a:bodyPr>
            <a:spAutoFit/>
          </a:bodyPr>
          <a:lstStyle/>
          <a:p>
            <a:pPr marL="432434" indent="-227329">
              <a:buAutoNum type="arabicPeriod"/>
              <a:tabLst>
                <a:tab pos="433070" algn="l"/>
              </a:tabLst>
            </a:pPr>
            <a:r>
              <a:rPr lang="en-US" b="1" spc="-20" dirty="0">
                <a:solidFill>
                  <a:srgbClr val="124F5C"/>
                </a:solidFill>
              </a:rPr>
              <a:t>App-</a:t>
            </a:r>
            <a:r>
              <a:rPr lang="en-US" b="1" spc="55" dirty="0">
                <a:solidFill>
                  <a:srgbClr val="124F5C"/>
                </a:solidFill>
              </a:rPr>
              <a:t> </a:t>
            </a:r>
            <a:r>
              <a:rPr lang="en-US" spc="-5" dirty="0">
                <a:solidFill>
                  <a:srgbClr val="124F5C"/>
                </a:solidFill>
                <a:cs typeface="Arial MT"/>
              </a:rPr>
              <a:t>Application</a:t>
            </a:r>
            <a:r>
              <a:rPr lang="en-US" spc="-40" dirty="0">
                <a:solidFill>
                  <a:srgbClr val="124F5C"/>
                </a:solidFill>
                <a:cs typeface="Arial MT"/>
              </a:rPr>
              <a:t> </a:t>
            </a:r>
            <a:r>
              <a:rPr lang="en-US" spc="-5" dirty="0">
                <a:solidFill>
                  <a:srgbClr val="124F5C"/>
                </a:solidFill>
                <a:cs typeface="Arial MT"/>
              </a:rPr>
              <a:t>name</a:t>
            </a:r>
            <a:endParaRPr lang="en-US" dirty="0">
              <a:cs typeface="Arial MT"/>
            </a:endParaRPr>
          </a:p>
          <a:p>
            <a:pPr marL="432434" indent="-227329">
              <a:spcBef>
                <a:spcPts val="960"/>
              </a:spcBef>
              <a:buAutoNum type="arabicPeriod"/>
              <a:tabLst>
                <a:tab pos="433070" algn="l"/>
              </a:tabLst>
            </a:pPr>
            <a:r>
              <a:rPr lang="en-US" b="1" spc="-5" dirty="0">
                <a:solidFill>
                  <a:srgbClr val="124F5C"/>
                </a:solidFill>
              </a:rPr>
              <a:t>Translated</a:t>
            </a:r>
            <a:r>
              <a:rPr lang="en-US" b="1" spc="10" dirty="0">
                <a:solidFill>
                  <a:srgbClr val="124F5C"/>
                </a:solidFill>
              </a:rPr>
              <a:t> </a:t>
            </a:r>
            <a:r>
              <a:rPr lang="en-US" b="1" spc="-5" dirty="0">
                <a:solidFill>
                  <a:srgbClr val="124F5C"/>
                </a:solidFill>
              </a:rPr>
              <a:t>Review-</a:t>
            </a:r>
            <a:r>
              <a:rPr lang="en-US" b="1" spc="15" dirty="0">
                <a:solidFill>
                  <a:srgbClr val="124F5C"/>
                </a:solidFill>
              </a:rPr>
              <a:t> </a:t>
            </a:r>
            <a:r>
              <a:rPr lang="en-US" spc="-5" dirty="0">
                <a:solidFill>
                  <a:srgbClr val="124F5C"/>
                </a:solidFill>
                <a:cs typeface="Arial MT"/>
              </a:rPr>
              <a:t>User</a:t>
            </a:r>
            <a:r>
              <a:rPr lang="en-US" spc="5" dirty="0">
                <a:solidFill>
                  <a:srgbClr val="124F5C"/>
                </a:solidFill>
                <a:cs typeface="Arial MT"/>
              </a:rPr>
              <a:t> </a:t>
            </a:r>
            <a:r>
              <a:rPr lang="en-US" spc="-5" dirty="0">
                <a:solidFill>
                  <a:srgbClr val="124F5C"/>
                </a:solidFill>
                <a:cs typeface="Arial MT"/>
              </a:rPr>
              <a:t>review</a:t>
            </a:r>
            <a:endParaRPr lang="en-US" dirty="0">
              <a:cs typeface="Arial MT"/>
            </a:endParaRPr>
          </a:p>
          <a:p>
            <a:pPr marL="432434" indent="-227329">
              <a:spcBef>
                <a:spcPts val="960"/>
              </a:spcBef>
              <a:buAutoNum type="arabicPeriod"/>
              <a:tabLst>
                <a:tab pos="433070" algn="l"/>
              </a:tabLst>
            </a:pPr>
            <a:r>
              <a:rPr lang="en-US" b="1" spc="-5" dirty="0">
                <a:solidFill>
                  <a:srgbClr val="124F5C"/>
                </a:solidFill>
              </a:rPr>
              <a:t>Sentiment-</a:t>
            </a:r>
            <a:r>
              <a:rPr lang="en-US" b="1" spc="40" dirty="0">
                <a:solidFill>
                  <a:srgbClr val="124F5C"/>
                </a:solidFill>
              </a:rPr>
              <a:t> </a:t>
            </a:r>
            <a:r>
              <a:rPr lang="en-US" spc="-5" dirty="0">
                <a:solidFill>
                  <a:srgbClr val="124F5C"/>
                </a:solidFill>
                <a:cs typeface="Arial MT"/>
              </a:rPr>
              <a:t>Positive/Negative/Neutral</a:t>
            </a:r>
            <a:endParaRPr lang="en-US" dirty="0">
              <a:cs typeface="Arial MT"/>
            </a:endParaRPr>
          </a:p>
          <a:p>
            <a:pPr marL="432434" indent="-227329">
              <a:spcBef>
                <a:spcPts val="960"/>
              </a:spcBef>
              <a:buAutoNum type="arabicPeriod"/>
              <a:tabLst>
                <a:tab pos="433070" algn="l"/>
              </a:tabLst>
            </a:pPr>
            <a:r>
              <a:rPr lang="en-US" b="1" spc="-5" dirty="0">
                <a:solidFill>
                  <a:srgbClr val="124F5C"/>
                </a:solidFill>
              </a:rPr>
              <a:t>Sentiment</a:t>
            </a:r>
            <a:r>
              <a:rPr lang="en-US" b="1" spc="30" dirty="0">
                <a:solidFill>
                  <a:srgbClr val="124F5C"/>
                </a:solidFill>
              </a:rPr>
              <a:t> </a:t>
            </a:r>
            <a:r>
              <a:rPr lang="en-US" b="1" spc="-5" dirty="0">
                <a:solidFill>
                  <a:srgbClr val="124F5C"/>
                </a:solidFill>
              </a:rPr>
              <a:t>Polarity-</a:t>
            </a:r>
            <a:r>
              <a:rPr lang="en-US" b="1" spc="55" dirty="0">
                <a:solidFill>
                  <a:srgbClr val="124F5C"/>
                </a:solidFill>
              </a:rPr>
              <a:t> </a:t>
            </a:r>
            <a:r>
              <a:rPr lang="en-US" spc="-5" dirty="0">
                <a:solidFill>
                  <a:srgbClr val="124F5C"/>
                </a:solidFill>
                <a:cs typeface="Arial MT"/>
              </a:rPr>
              <a:t>Sentiment</a:t>
            </a:r>
            <a:r>
              <a:rPr lang="en-US" spc="5" dirty="0">
                <a:solidFill>
                  <a:srgbClr val="124F5C"/>
                </a:solidFill>
                <a:cs typeface="Arial MT"/>
              </a:rPr>
              <a:t> </a:t>
            </a:r>
            <a:r>
              <a:rPr lang="en-US" spc="-5" dirty="0">
                <a:solidFill>
                  <a:srgbClr val="124F5C"/>
                </a:solidFill>
                <a:cs typeface="Arial MT"/>
              </a:rPr>
              <a:t>polarity score</a:t>
            </a:r>
            <a:endParaRPr lang="en-US" dirty="0">
              <a:cs typeface="Arial MT"/>
            </a:endParaRPr>
          </a:p>
          <a:p>
            <a:pPr marL="432434" indent="-227329">
              <a:spcBef>
                <a:spcPts val="965"/>
              </a:spcBef>
              <a:buAutoNum type="arabicPeriod"/>
              <a:tabLst>
                <a:tab pos="433070" algn="l"/>
              </a:tabLst>
            </a:pPr>
            <a:r>
              <a:rPr lang="en-US" b="1" spc="-5" dirty="0">
                <a:solidFill>
                  <a:srgbClr val="124F5C"/>
                </a:solidFill>
              </a:rPr>
              <a:t>Sentiment</a:t>
            </a:r>
            <a:r>
              <a:rPr lang="en-US" b="1" spc="30" dirty="0">
                <a:solidFill>
                  <a:srgbClr val="124F5C"/>
                </a:solidFill>
              </a:rPr>
              <a:t> </a:t>
            </a:r>
            <a:r>
              <a:rPr lang="en-US" b="1" spc="-5" dirty="0">
                <a:solidFill>
                  <a:srgbClr val="124F5C"/>
                </a:solidFill>
              </a:rPr>
              <a:t>Subjectivity-</a:t>
            </a:r>
            <a:r>
              <a:rPr lang="en-US" b="1" spc="70" dirty="0">
                <a:solidFill>
                  <a:srgbClr val="124F5C"/>
                </a:solidFill>
              </a:rPr>
              <a:t> </a:t>
            </a:r>
            <a:r>
              <a:rPr lang="en-US" spc="-5" dirty="0">
                <a:solidFill>
                  <a:srgbClr val="124F5C"/>
                </a:solidFill>
                <a:cs typeface="Arial MT"/>
              </a:rPr>
              <a:t>Sentiment</a:t>
            </a:r>
            <a:r>
              <a:rPr lang="en-US" dirty="0">
                <a:solidFill>
                  <a:srgbClr val="124F5C"/>
                </a:solidFill>
                <a:cs typeface="Arial MT"/>
              </a:rPr>
              <a:t> </a:t>
            </a:r>
            <a:r>
              <a:rPr lang="en-US" spc="-5" dirty="0">
                <a:solidFill>
                  <a:srgbClr val="124F5C"/>
                </a:solidFill>
                <a:cs typeface="Arial MT"/>
              </a:rPr>
              <a:t>subjectivity</a:t>
            </a:r>
            <a:r>
              <a:rPr lang="en-US" spc="-10" dirty="0">
                <a:solidFill>
                  <a:srgbClr val="124F5C"/>
                </a:solidFill>
                <a:cs typeface="Arial MT"/>
              </a:rPr>
              <a:t> </a:t>
            </a:r>
            <a:r>
              <a:rPr lang="en-US" spc="-5" dirty="0">
                <a:solidFill>
                  <a:srgbClr val="124F5C"/>
                </a:solidFill>
                <a:cs typeface="Arial MT"/>
              </a:rPr>
              <a:t>score</a:t>
            </a:r>
            <a:endParaRPr lang="en-US" dirty="0">
              <a:cs typeface="Arial M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6877</TotalTime>
  <Words>1353</Words>
  <Application>Microsoft Office PowerPoint</Application>
  <PresentationFormat>On-screen Show (16:9)</PresentationFormat>
  <Paragraphs>117</Paragraphs>
  <Slides>20</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Roboto</vt:lpstr>
      <vt:lpstr>Calibri</vt:lpstr>
      <vt:lpstr>Arial</vt:lpstr>
      <vt:lpstr>Wingdings</vt:lpstr>
      <vt:lpstr>Old Standard TT</vt:lpstr>
      <vt:lpstr>Arial MT</vt:lpstr>
      <vt:lpstr>AoyagiKouzanFontT</vt:lpstr>
      <vt:lpstr>Verdana</vt:lpstr>
      <vt:lpstr>Presentation</vt:lpstr>
      <vt:lpstr>Presentation</vt:lpstr>
      <vt:lpstr>PowerPoint Presentation</vt:lpstr>
      <vt:lpstr>PowerPoint Presentation</vt:lpstr>
      <vt:lpstr>WHY ANALYZE THE GOOGLE PLAY  STORE?</vt:lpstr>
      <vt:lpstr>Problem Statement</vt:lpstr>
      <vt:lpstr>PowerPoint Presentation</vt:lpstr>
      <vt:lpstr>Dataset Preparation</vt:lpstr>
      <vt:lpstr>1.App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Rock</dc:creator>
  <cp:lastModifiedBy>DHANUSH</cp:lastModifiedBy>
  <cp:revision>25</cp:revision>
  <dcterms:created xsi:type="dcterms:W3CDTF">2022-03-16T09:49:32Z</dcterms:created>
  <dcterms:modified xsi:type="dcterms:W3CDTF">2024-12-10T04:13:13Z</dcterms:modified>
</cp:coreProperties>
</file>